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nva Sans" panose="020B0604020202020204" charset="0"/>
      <p:regular r:id="rId26"/>
    </p:embeddedFont>
    <p:embeddedFont>
      <p:font typeface="Canva Sans Bold" panose="020B0604020202020204" charset="0"/>
      <p:regular r:id="rId27"/>
    </p:embeddedFont>
    <p:embeddedFont>
      <p:font typeface="Raleway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14F93-B24D-4C96-9069-E8E272760C3F}" type="datetimeFigureOut">
              <a:rPr lang="en-IN" smtClean="0"/>
              <a:t>22-04-2025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3C461-B13E-4002-8BAD-6B433B1600AB}" type="slidenum">
              <a:rPr lang="en-IN" smtClean="0"/>
              <a:t>‹#›</a:t>
            </a:fld>
            <a:endParaRPr lang="en-IN"/>
          </a:p>
        </p:txBody>
      </p:sp>
    </p:spTree>
    <p:extLst>
      <p:ext uri="{BB962C8B-B14F-4D97-AF65-F5344CB8AC3E}">
        <p14:creationId xmlns:p14="http://schemas.microsoft.com/office/powerpoint/2010/main" val="2553969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"Investigating the dataset to find areas with a lot of crime, common types of crimes, and trends over time. This information can help plan strategies to address crime more effectively.“</a:t>
            </a:r>
          </a:p>
          <a:p>
            <a:endParaRPr lang="en-US" dirty="0"/>
          </a:p>
          <a:p>
            <a:r>
              <a:rPr lang="en-US" dirty="0"/>
              <a:t>3. "Using data to help the police plan ahead and stop crime before it happens.“</a:t>
            </a:r>
          </a:p>
          <a:p>
            <a:endParaRPr lang="en-US" dirty="0"/>
          </a:p>
          <a:p>
            <a:r>
              <a:rPr lang="en-US" dirty="0"/>
              <a:t>4. "Stressing how working together with police, lawmakers, and the community can help create better plans to stop crime by dealing with its main causes."</a:t>
            </a:r>
            <a:endParaRPr lang="en-IN" dirty="0"/>
          </a:p>
        </p:txBody>
      </p:sp>
      <p:sp>
        <p:nvSpPr>
          <p:cNvPr id="4" name="Slide Number Placeholder 3"/>
          <p:cNvSpPr>
            <a:spLocks noGrp="1"/>
          </p:cNvSpPr>
          <p:nvPr>
            <p:ph type="sldNum" sz="quarter" idx="5"/>
          </p:nvPr>
        </p:nvSpPr>
        <p:spPr/>
        <p:txBody>
          <a:bodyPr/>
          <a:lstStyle/>
          <a:p>
            <a:fld id="{3E23C461-B13E-4002-8BAD-6B433B1600AB}" type="slidenum">
              <a:rPr lang="en-IN" smtClean="0"/>
              <a:t>6</a:t>
            </a:fld>
            <a:endParaRPr lang="en-IN"/>
          </a:p>
        </p:txBody>
      </p:sp>
    </p:spTree>
    <p:extLst>
      <p:ext uri="{BB962C8B-B14F-4D97-AF65-F5344CB8AC3E}">
        <p14:creationId xmlns:p14="http://schemas.microsoft.com/office/powerpoint/2010/main" val="1493540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lapdonlinestrgeacc.blob.core.usgovcloudapi.net/lapdonlinemedia/2021/12/Strategic-Plan-2021-to-2023.pdf"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s://catalog.data.gov/dataset/crime-data-from-2020-to-pres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11464961"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IN"/>
          </a:p>
        </p:txBody>
      </p:sp>
      <p:sp>
        <p:nvSpPr>
          <p:cNvPr id="3" name="TextBox 3"/>
          <p:cNvSpPr txBox="1"/>
          <p:nvPr/>
        </p:nvSpPr>
        <p:spPr>
          <a:xfrm>
            <a:off x="1722257" y="1419621"/>
            <a:ext cx="9518587" cy="3162299"/>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Interactive Data Visualization and </a:t>
            </a:r>
          </a:p>
          <a:p>
            <a:pPr algn="ctr">
              <a:lnSpc>
                <a:spcPts val="8400"/>
              </a:lnSpc>
              <a:spcBef>
                <a:spcPct val="0"/>
              </a:spcBef>
            </a:pPr>
            <a:r>
              <a:rPr lang="en-US" sz="6000">
                <a:solidFill>
                  <a:srgbClr val="000000"/>
                </a:solidFill>
                <a:latin typeface="Canva Sans Bold"/>
              </a:rPr>
              <a:t>Storytelling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6965108" y="3544404"/>
            <a:ext cx="10302210" cy="5170716"/>
          </a:xfrm>
          <a:custGeom>
            <a:avLst/>
            <a:gdLst/>
            <a:ahLst/>
            <a:cxnLst/>
            <a:rect l="l" t="t" r="r" b="b"/>
            <a:pathLst>
              <a:path w="10302210" h="5170716">
                <a:moveTo>
                  <a:pt x="0" y="0"/>
                </a:moveTo>
                <a:lnTo>
                  <a:pt x="10302211" y="0"/>
                </a:lnTo>
                <a:lnTo>
                  <a:pt x="10302211" y="5170716"/>
                </a:lnTo>
                <a:lnTo>
                  <a:pt x="0" y="5170716"/>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Time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After analyzing all this, Can we find any pattern which can help us analyze the crime trend? Let’s check:</a:t>
            </a:r>
          </a:p>
          <a:p>
            <a:pPr algn="just">
              <a:lnSpc>
                <a:spcPts val="4200"/>
              </a:lnSpc>
            </a:pPr>
            <a:r>
              <a:rPr lang="en-US" sz="3000">
                <a:solidFill>
                  <a:srgbClr val="000000"/>
                </a:solidFill>
                <a:latin typeface="Canva Sans Bold"/>
              </a:rPr>
              <a:t>Q. What is the daily crime rate?</a:t>
            </a:r>
          </a:p>
        </p:txBody>
      </p:sp>
      <p:sp>
        <p:nvSpPr>
          <p:cNvPr id="5" name="TextBox 5"/>
          <p:cNvSpPr txBox="1"/>
          <p:nvPr/>
        </p:nvSpPr>
        <p:spPr>
          <a:xfrm>
            <a:off x="1028700" y="8741410"/>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Looking at this, we can clearly see that as compared to mornings, evenings and nights, the number of crimes are the most during Afternoons.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1044738" y="885825"/>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Time Analysis</a:t>
            </a:r>
          </a:p>
        </p:txBody>
      </p:sp>
      <p:sp>
        <p:nvSpPr>
          <p:cNvPr id="3" name="TextBox 3"/>
          <p:cNvSpPr txBox="1"/>
          <p:nvPr/>
        </p:nvSpPr>
        <p:spPr>
          <a:xfrm>
            <a:off x="1020681" y="3216746"/>
            <a:ext cx="16230600" cy="5848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Afternoon. If the crimes are happening the most in broad day light, a lot of more questions arise like why are these crimes not being controlled, what type of crimes could these be, where exactly all these crimes are happening, etc.</a:t>
            </a:r>
          </a:p>
          <a:p>
            <a:pPr algn="just">
              <a:lnSpc>
                <a:spcPts val="4200"/>
              </a:lnSpc>
            </a:pPr>
            <a:endParaRPr lang="en-US" sz="3000">
              <a:solidFill>
                <a:srgbClr val="000000"/>
              </a:solidFill>
              <a:latin typeface="Canva Sans"/>
            </a:endParaRPr>
          </a:p>
          <a:p>
            <a:pPr algn="just">
              <a:lnSpc>
                <a:spcPts val="4200"/>
              </a:lnSpc>
            </a:pPr>
            <a:r>
              <a:rPr lang="en-US" sz="3000">
                <a:solidFill>
                  <a:srgbClr val="000000"/>
                </a:solidFill>
                <a:latin typeface="Canva Sans"/>
              </a:rPr>
              <a:t>It is an interesting insight that the crime rates are increasing yearly, most of the crimes are happening in October, on Fridays and in broad daylight in Afternoons. As this dataset is real world dataset of Los Angeles city, after analyzing these insights and some more we can actually help solving these issues and can help finding the exact strategies we need to control all of these crimes.</a:t>
            </a:r>
          </a:p>
          <a:p>
            <a:pPr algn="just">
              <a:lnSpc>
                <a:spcPts val="4200"/>
              </a:lnSpc>
            </a:pPr>
            <a:r>
              <a:rPr lang="en-US" sz="3000">
                <a:solidFill>
                  <a:srgbClr val="000000"/>
                </a:solidFill>
                <a:latin typeface="Canva Sans"/>
              </a:rPr>
              <a:t>Let’s Increase our horizon and get more deeper in the dataset to find answers and solutions for all the questions.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9053944" y="2492542"/>
            <a:ext cx="8213375" cy="5747899"/>
          </a:xfrm>
          <a:custGeom>
            <a:avLst/>
            <a:gdLst/>
            <a:ahLst/>
            <a:cxnLst/>
            <a:rect l="l" t="t" r="r" b="b"/>
            <a:pathLst>
              <a:path w="8213375" h="5747899">
                <a:moveTo>
                  <a:pt x="0" y="0"/>
                </a:moveTo>
                <a:lnTo>
                  <a:pt x="8213375" y="0"/>
                </a:lnTo>
                <a:lnTo>
                  <a:pt x="8213375" y="5747899"/>
                </a:lnTo>
                <a:lnTo>
                  <a:pt x="0" y="5747899"/>
                </a:lnTo>
                <a:lnTo>
                  <a:pt x="0" y="0"/>
                </a:lnTo>
                <a:close/>
              </a:path>
            </a:pathLst>
          </a:custGeom>
          <a:blipFill>
            <a:blip r:embed="rId2"/>
            <a:stretch>
              <a:fillRect l="-18700" t="-15084" r="-32272" b="-14653"/>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4" name="TextBox 4"/>
          <p:cNvSpPr txBox="1"/>
          <p:nvPr/>
        </p:nvSpPr>
        <p:spPr>
          <a:xfrm>
            <a:off x="1036719" y="1879814"/>
            <a:ext cx="16230600" cy="514350"/>
          </a:xfrm>
          <a:prstGeom prst="rect">
            <a:avLst/>
          </a:prstGeom>
        </p:spPr>
        <p:txBody>
          <a:bodyPr lIns="0" tIns="0" rIns="0" bIns="0" rtlCol="0" anchor="t">
            <a:spAutoFit/>
          </a:bodyPr>
          <a:lstStyle/>
          <a:p>
            <a:pPr algn="just">
              <a:lnSpc>
                <a:spcPts val="4200"/>
              </a:lnSpc>
            </a:pPr>
            <a:r>
              <a:rPr lang="en-US" sz="3000">
                <a:solidFill>
                  <a:srgbClr val="000000"/>
                </a:solidFill>
                <a:latin typeface="Canva Sans Bold"/>
              </a:rPr>
              <a:t>Q. Where all these crimes happening?</a:t>
            </a:r>
          </a:p>
        </p:txBody>
      </p:sp>
      <p:sp>
        <p:nvSpPr>
          <p:cNvPr id="5" name="TextBox 5"/>
          <p:cNvSpPr txBox="1"/>
          <p:nvPr/>
        </p:nvSpPr>
        <p:spPr>
          <a:xfrm>
            <a:off x="1044738" y="8281669"/>
            <a:ext cx="16222581" cy="14719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Here is the Los Angeles Map. We made a Bubble Chart which shows the crime distribution over the Los Angeles. We highlighted some of the areas which are the hotspots where the crimes are happening more as compared to other areas.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9619697" y="3770729"/>
            <a:ext cx="7631584" cy="4499824"/>
          </a:xfrm>
          <a:custGeom>
            <a:avLst/>
            <a:gdLst/>
            <a:ahLst/>
            <a:cxnLst/>
            <a:rect l="l" t="t" r="r" b="b"/>
            <a:pathLst>
              <a:path w="7631584" h="4499824">
                <a:moveTo>
                  <a:pt x="0" y="0"/>
                </a:moveTo>
                <a:lnTo>
                  <a:pt x="7631584" y="0"/>
                </a:lnTo>
                <a:lnTo>
                  <a:pt x="7631584" y="4499824"/>
                </a:lnTo>
                <a:lnTo>
                  <a:pt x="0" y="4499824"/>
                </a:lnTo>
                <a:lnTo>
                  <a:pt x="0" y="0"/>
                </a:lnTo>
                <a:close/>
              </a:path>
            </a:pathLst>
          </a:custGeom>
          <a:blipFill>
            <a:blip r:embed="rId2"/>
            <a:stretch>
              <a:fillRect l="-11306" t="-6239" b="-3195"/>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The previous chart shows the distribution of the crimes in LA neatly but, as we figured this that in October the crime rate is higher so let’s only check this month and figure out:</a:t>
            </a:r>
          </a:p>
          <a:p>
            <a:pPr algn="just">
              <a:lnSpc>
                <a:spcPts val="4200"/>
              </a:lnSpc>
            </a:pPr>
            <a:r>
              <a:rPr lang="en-US" sz="3000">
                <a:solidFill>
                  <a:srgbClr val="000000"/>
                </a:solidFill>
                <a:latin typeface="Canva Sans Bold"/>
              </a:rPr>
              <a:t>Q. Which area is most affected during the month of October?</a:t>
            </a:r>
          </a:p>
        </p:txBody>
      </p:sp>
      <p:sp>
        <p:nvSpPr>
          <p:cNvPr id="5" name="TextBox 5"/>
          <p:cNvSpPr txBox="1"/>
          <p:nvPr/>
        </p:nvSpPr>
        <p:spPr>
          <a:xfrm>
            <a:off x="1028700" y="8523168"/>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In this visualization, we added filter on October month and found that the most affected area during this time period in Los Angeles is ‘Central’.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7840362" y="3526260"/>
            <a:ext cx="9410919" cy="5454653"/>
          </a:xfrm>
          <a:custGeom>
            <a:avLst/>
            <a:gdLst/>
            <a:ahLst/>
            <a:cxnLst/>
            <a:rect l="l" t="t" r="r" b="b"/>
            <a:pathLst>
              <a:path w="9410919" h="5454653">
                <a:moveTo>
                  <a:pt x="0" y="0"/>
                </a:moveTo>
                <a:lnTo>
                  <a:pt x="9410919" y="0"/>
                </a:lnTo>
                <a:lnTo>
                  <a:pt x="9410919" y="5454653"/>
                </a:lnTo>
                <a:lnTo>
                  <a:pt x="0" y="545465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We need to dig more to find out why the crime rate in Central during this particular time period is the highest. Let’s figure out:</a:t>
            </a:r>
          </a:p>
          <a:p>
            <a:pPr algn="just">
              <a:lnSpc>
                <a:spcPts val="4200"/>
              </a:lnSpc>
            </a:pPr>
            <a:r>
              <a:rPr lang="en-US" sz="3000">
                <a:solidFill>
                  <a:srgbClr val="000000"/>
                </a:solidFill>
                <a:latin typeface="Canva Sans Bold"/>
              </a:rPr>
              <a:t>Q. Which premises are most affected?</a:t>
            </a:r>
          </a:p>
        </p:txBody>
      </p:sp>
      <p:sp>
        <p:nvSpPr>
          <p:cNvPr id="5" name="TextBox 5"/>
          <p:cNvSpPr txBox="1"/>
          <p:nvPr/>
        </p:nvSpPr>
        <p:spPr>
          <a:xfrm>
            <a:off x="1028700" y="8989060"/>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Clearly, we can tell that most of the crimes are happening on ‘Street’ followed by ‘Multi-Unit Dwelling’ and ‘Sidewalk’.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7688844" y="2881397"/>
            <a:ext cx="9467187" cy="5493877"/>
          </a:xfrm>
          <a:custGeom>
            <a:avLst/>
            <a:gdLst/>
            <a:ahLst/>
            <a:cxnLst/>
            <a:rect l="l" t="t" r="r" b="b"/>
            <a:pathLst>
              <a:path w="9467187" h="5493877">
                <a:moveTo>
                  <a:pt x="0" y="0"/>
                </a:moveTo>
                <a:lnTo>
                  <a:pt x="9467187" y="0"/>
                </a:lnTo>
                <a:lnTo>
                  <a:pt x="9467187" y="5493878"/>
                </a:lnTo>
                <a:lnTo>
                  <a:pt x="0" y="549387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If the crimes are happening on street the most then these crimes could be car robbery, accidents, etc. Let’s see:</a:t>
            </a:r>
          </a:p>
          <a:p>
            <a:pPr algn="just">
              <a:lnSpc>
                <a:spcPts val="4200"/>
              </a:lnSpc>
            </a:pPr>
            <a:r>
              <a:rPr lang="en-US" sz="3000">
                <a:solidFill>
                  <a:srgbClr val="000000"/>
                </a:solidFill>
                <a:latin typeface="Canva Sans Bold"/>
              </a:rPr>
              <a:t>Q. What are the top 5 crimes?</a:t>
            </a:r>
          </a:p>
        </p:txBody>
      </p:sp>
      <p:sp>
        <p:nvSpPr>
          <p:cNvPr id="5" name="TextBox 5"/>
          <p:cNvSpPr txBox="1"/>
          <p:nvPr/>
        </p:nvSpPr>
        <p:spPr>
          <a:xfrm>
            <a:off x="1028700" y="8493760"/>
            <a:ext cx="16127331" cy="14719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By looking at these top 5 crimes we can narrow it more down by highlighting the top 2 crimes because there is a significant difference from bottom three. motor vehicle theft and Burglary from vehicle,  are the hot crimes.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12293259" y="2698964"/>
            <a:ext cx="4862772" cy="6312862"/>
          </a:xfrm>
          <a:custGeom>
            <a:avLst/>
            <a:gdLst/>
            <a:ahLst/>
            <a:cxnLst/>
            <a:rect l="l" t="t" r="r" b="b"/>
            <a:pathLst>
              <a:path w="4862772" h="6312862">
                <a:moveTo>
                  <a:pt x="0" y="0"/>
                </a:moveTo>
                <a:lnTo>
                  <a:pt x="4862772" y="0"/>
                </a:lnTo>
                <a:lnTo>
                  <a:pt x="4862772" y="6312862"/>
                </a:lnTo>
                <a:lnTo>
                  <a:pt x="0" y="6312862"/>
                </a:lnTo>
                <a:lnTo>
                  <a:pt x="0" y="0"/>
                </a:lnTo>
                <a:close/>
              </a:path>
            </a:pathLst>
          </a:custGeom>
          <a:blipFill>
            <a:blip r:embed="rId2"/>
            <a:stretch>
              <a:fillRect t="-2548"/>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It’s again an interesting insight we found. We should analyze it further to give any solution or decision based on these insights. Now, let’s find:</a:t>
            </a:r>
          </a:p>
          <a:p>
            <a:pPr algn="just">
              <a:lnSpc>
                <a:spcPts val="4200"/>
              </a:lnSpc>
            </a:pPr>
            <a:r>
              <a:rPr lang="en-US" sz="3000">
                <a:solidFill>
                  <a:srgbClr val="000000"/>
                </a:solidFill>
                <a:latin typeface="Canva Sans Bold"/>
              </a:rPr>
              <a:t>Q. What top 6 weapons were used?</a:t>
            </a:r>
          </a:p>
        </p:txBody>
      </p:sp>
      <p:sp>
        <p:nvSpPr>
          <p:cNvPr id="5" name="TextBox 5"/>
          <p:cNvSpPr txBox="1"/>
          <p:nvPr/>
        </p:nvSpPr>
        <p:spPr>
          <a:xfrm>
            <a:off x="1028700" y="8998585"/>
            <a:ext cx="1612733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By looking at these top 6 weapons used, we found that top mediums used to make a crime happening are bare hands, verbal threat, knife and gun contains most of the distribution.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1028700" y="1113077"/>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Crime Analysis</a:t>
            </a:r>
          </a:p>
        </p:txBody>
      </p:sp>
      <p:sp>
        <p:nvSpPr>
          <p:cNvPr id="3" name="TextBox 3"/>
          <p:cNvSpPr txBox="1"/>
          <p:nvPr/>
        </p:nvSpPr>
        <p:spPr>
          <a:xfrm>
            <a:off x="1028700" y="3602325"/>
            <a:ext cx="16230600" cy="5314950"/>
          </a:xfrm>
          <a:prstGeom prst="rect">
            <a:avLst/>
          </a:prstGeom>
        </p:spPr>
        <p:txBody>
          <a:bodyPr lIns="0" tIns="0" rIns="0" bIns="0" rtlCol="0" anchor="t">
            <a:spAutoFit/>
          </a:bodyPr>
          <a:lstStyle/>
          <a:p>
            <a:pPr algn="just">
              <a:lnSpc>
                <a:spcPts val="4200"/>
              </a:lnSpc>
            </a:pPr>
            <a:r>
              <a:rPr lang="en-US" sz="3000">
                <a:solidFill>
                  <a:srgbClr val="000000"/>
                </a:solidFill>
                <a:latin typeface="Canva Sans Bold"/>
              </a:rPr>
              <a:t>Is this pattern making sense now, can we make any statement and make some strategies to figure out how to control the crime rate.</a:t>
            </a:r>
          </a:p>
          <a:p>
            <a:pPr algn="just">
              <a:lnSpc>
                <a:spcPts val="4200"/>
              </a:lnSpc>
            </a:pPr>
            <a:endParaRPr lang="en-US" sz="3000">
              <a:solidFill>
                <a:srgbClr val="000000"/>
              </a:solidFill>
              <a:latin typeface="Canva Sans Bold"/>
            </a:endParaRPr>
          </a:p>
          <a:p>
            <a:pPr algn="just">
              <a:lnSpc>
                <a:spcPts val="4200"/>
              </a:lnSpc>
            </a:pPr>
            <a:r>
              <a:rPr lang="en-US" sz="3000">
                <a:solidFill>
                  <a:srgbClr val="000000"/>
                </a:solidFill>
                <a:latin typeface="Canva Sans"/>
              </a:rPr>
              <a:t>Yes, Now we understand the reason, cause, location, etc. This information is enough to make strategies to control the crime rate and we can make some statements.</a:t>
            </a:r>
          </a:p>
          <a:p>
            <a:pPr algn="just">
              <a:lnSpc>
                <a:spcPts val="4200"/>
              </a:lnSpc>
            </a:pPr>
            <a:r>
              <a:rPr lang="en-US" sz="3000">
                <a:solidFill>
                  <a:srgbClr val="000000"/>
                </a:solidFill>
                <a:latin typeface="Canva Sans"/>
              </a:rPr>
              <a:t>But, we do still have some insights which we can explore to figure out the biases in the crime rates. We can also analyze these to check if our dataset provides any evidence to support any theory or not.</a:t>
            </a:r>
          </a:p>
          <a:p>
            <a:pPr algn="just">
              <a:lnSpc>
                <a:spcPts val="4200"/>
              </a:lnSpc>
            </a:pPr>
            <a:r>
              <a:rPr lang="en-US" sz="3000">
                <a:solidFill>
                  <a:srgbClr val="000000"/>
                </a:solidFill>
                <a:latin typeface="Canva Sans"/>
              </a:rPr>
              <a:t>So before making any statement, let’s try to find some more insights.</a:t>
            </a:r>
          </a:p>
          <a:p>
            <a:pPr algn="just">
              <a:lnSpc>
                <a:spcPts val="4200"/>
              </a:lnSpc>
            </a:pPr>
            <a:endParaRPr lang="en-US" sz="3000">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82" b="-1582"/>
            </a:stretch>
          </a:blipFill>
        </p:spPr>
        <p:txBody>
          <a:bodyPr/>
          <a:lstStyle/>
          <a:p>
            <a:endParaRPr lang="en-IN"/>
          </a:p>
        </p:txBody>
      </p:sp>
      <p:sp>
        <p:nvSpPr>
          <p:cNvPr id="3" name="TextBox 3"/>
          <p:cNvSpPr txBox="1"/>
          <p:nvPr/>
        </p:nvSpPr>
        <p:spPr>
          <a:xfrm>
            <a:off x="0" y="121392"/>
            <a:ext cx="4644603" cy="2095495"/>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Race Distribution</a:t>
            </a:r>
          </a:p>
        </p:txBody>
      </p:sp>
      <p:sp>
        <p:nvSpPr>
          <p:cNvPr id="4" name="TextBox 4"/>
          <p:cNvSpPr txBox="1"/>
          <p:nvPr/>
        </p:nvSpPr>
        <p:spPr>
          <a:xfrm>
            <a:off x="13106766" y="2836119"/>
            <a:ext cx="4992480" cy="2947732"/>
          </a:xfrm>
          <a:prstGeom prst="rect">
            <a:avLst/>
          </a:prstGeom>
        </p:spPr>
        <p:txBody>
          <a:bodyPr lIns="0" tIns="0" rIns="0" bIns="0" rtlCol="0" anchor="t">
            <a:spAutoFit/>
          </a:bodyPr>
          <a:lstStyle/>
          <a:p>
            <a:pPr algn="just">
              <a:lnSpc>
                <a:spcPts val="3951"/>
              </a:lnSpc>
            </a:pPr>
            <a:r>
              <a:rPr lang="en-US" sz="2822">
                <a:solidFill>
                  <a:srgbClr val="000000"/>
                </a:solidFill>
                <a:latin typeface="Canva Sans"/>
              </a:rPr>
              <a:t>Here is a Bubble Chart showing us the distribution of the victims’ race.</a:t>
            </a:r>
          </a:p>
          <a:p>
            <a:pPr algn="just">
              <a:lnSpc>
                <a:spcPts val="3951"/>
              </a:lnSpc>
            </a:pPr>
            <a:r>
              <a:rPr lang="en-US" sz="2822">
                <a:solidFill>
                  <a:srgbClr val="000000"/>
                </a:solidFill>
                <a:latin typeface="Canva Sans Bold"/>
              </a:rPr>
              <a:t>Could there be any link with race causing increase in the number of crimes?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542" r="-3542"/>
            </a:stretch>
          </a:blipFill>
        </p:spPr>
        <p:txBody>
          <a:bodyPr/>
          <a:lstStyle/>
          <a:p>
            <a:endParaRPr lang="en-IN"/>
          </a:p>
        </p:txBody>
      </p:sp>
      <p:sp>
        <p:nvSpPr>
          <p:cNvPr id="3" name="TextBox 3"/>
          <p:cNvSpPr txBox="1"/>
          <p:nvPr/>
        </p:nvSpPr>
        <p:spPr>
          <a:xfrm>
            <a:off x="9144000" y="457202"/>
            <a:ext cx="6378999" cy="1028695"/>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Age Distribution</a:t>
            </a:r>
          </a:p>
        </p:txBody>
      </p:sp>
      <p:sp>
        <p:nvSpPr>
          <p:cNvPr id="4" name="TextBox 4"/>
          <p:cNvSpPr txBox="1"/>
          <p:nvPr/>
        </p:nvSpPr>
        <p:spPr>
          <a:xfrm>
            <a:off x="8540255" y="3186368"/>
            <a:ext cx="8115300" cy="1957132"/>
          </a:xfrm>
          <a:prstGeom prst="rect">
            <a:avLst/>
          </a:prstGeom>
        </p:spPr>
        <p:txBody>
          <a:bodyPr lIns="0" tIns="0" rIns="0" bIns="0" rtlCol="0" anchor="t">
            <a:spAutoFit/>
          </a:bodyPr>
          <a:lstStyle/>
          <a:p>
            <a:pPr algn="just">
              <a:lnSpc>
                <a:spcPts val="3951"/>
              </a:lnSpc>
            </a:pPr>
            <a:r>
              <a:rPr lang="en-US" sz="2822">
                <a:solidFill>
                  <a:srgbClr val="000000"/>
                </a:solidFill>
                <a:latin typeface="Canva Sans"/>
              </a:rPr>
              <a:t>Here is a Histogram which is showing the distribution of the victims’ sex.</a:t>
            </a:r>
          </a:p>
          <a:p>
            <a:pPr algn="just">
              <a:lnSpc>
                <a:spcPts val="3951"/>
              </a:lnSpc>
            </a:pPr>
            <a:r>
              <a:rPr lang="en-US" sz="2822">
                <a:solidFill>
                  <a:srgbClr val="000000"/>
                </a:solidFill>
                <a:latin typeface="Canva Sans Bold"/>
              </a:rPr>
              <a:t>Could there be any link with victim’s sex causing increase in the number of crimes?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1582644" y="2773000"/>
            <a:ext cx="14853771" cy="6826504"/>
          </a:xfrm>
          <a:prstGeom prst="rect">
            <a:avLst/>
          </a:prstGeom>
        </p:spPr>
        <p:txBody>
          <a:bodyPr lIns="0" tIns="0" rIns="0" bIns="0" rtlCol="0" anchor="t">
            <a:spAutoFit/>
          </a:bodyPr>
          <a:lstStyle/>
          <a:p>
            <a:pPr>
              <a:lnSpc>
                <a:spcPts val="4507"/>
              </a:lnSpc>
            </a:pPr>
            <a:r>
              <a:rPr lang="en-US" sz="2799" spc="2">
                <a:solidFill>
                  <a:srgbClr val="000000"/>
                </a:solidFill>
                <a:latin typeface="Canva Sans"/>
              </a:rPr>
              <a:t>In today's world, where concerns about crime, public safety, and law enforcement practices are prominent</a:t>
            </a:r>
          </a:p>
          <a:p>
            <a:pPr>
              <a:lnSpc>
                <a:spcPts val="4507"/>
              </a:lnSpc>
            </a:pPr>
            <a:endParaRPr lang="en-US" sz="2799" spc="2">
              <a:solidFill>
                <a:srgbClr val="000000"/>
              </a:solidFill>
              <a:latin typeface="Canva Sans"/>
            </a:endParaRPr>
          </a:p>
          <a:p>
            <a:pPr>
              <a:lnSpc>
                <a:spcPts val="4507"/>
              </a:lnSpc>
            </a:pPr>
            <a:r>
              <a:rPr lang="en-US" sz="2799" spc="2">
                <a:solidFill>
                  <a:srgbClr val="000000"/>
                </a:solidFill>
                <a:latin typeface="Canva Sans"/>
              </a:rPr>
              <a:t>By  analysing crime patterns and characteristics in Los Angeles:</a:t>
            </a:r>
          </a:p>
          <a:p>
            <a:pPr>
              <a:lnSpc>
                <a:spcPts val="4507"/>
              </a:lnSpc>
            </a:pPr>
            <a:endParaRPr lang="en-US" sz="2799" spc="2">
              <a:solidFill>
                <a:srgbClr val="000000"/>
              </a:solidFill>
              <a:latin typeface="Canva Sans"/>
            </a:endParaRPr>
          </a:p>
          <a:p>
            <a:pPr marL="604519" lvl="1" indent="-302260">
              <a:lnSpc>
                <a:spcPts val="4507"/>
              </a:lnSpc>
              <a:buFont typeface="Arial"/>
              <a:buChar char="•"/>
            </a:pPr>
            <a:r>
              <a:rPr lang="en-US" sz="2799" spc="2">
                <a:solidFill>
                  <a:srgbClr val="000000"/>
                </a:solidFill>
                <a:latin typeface="Canva Sans"/>
              </a:rPr>
              <a:t>Public Safety Concerns: Understanding crime patterns and trends is crucial for developing effective strategies to </a:t>
            </a:r>
            <a:r>
              <a:rPr lang="en-US" sz="2799" u="sng" spc="2">
                <a:solidFill>
                  <a:srgbClr val="000000"/>
                </a:solidFill>
                <a:latin typeface="Canva Sans"/>
              </a:rPr>
              <a:t>address public safety</a:t>
            </a:r>
            <a:r>
              <a:rPr lang="en-US" sz="2799" spc="2">
                <a:solidFill>
                  <a:srgbClr val="000000"/>
                </a:solidFill>
                <a:latin typeface="Canva Sans"/>
              </a:rPr>
              <a:t> concerns and</a:t>
            </a:r>
            <a:r>
              <a:rPr lang="en-US" sz="2799" u="sng" spc="2">
                <a:solidFill>
                  <a:srgbClr val="000000"/>
                </a:solidFill>
                <a:latin typeface="Canva Sans"/>
              </a:rPr>
              <a:t> reduce crime rates.</a:t>
            </a:r>
          </a:p>
          <a:p>
            <a:pPr marL="604519" lvl="1" indent="-302260">
              <a:lnSpc>
                <a:spcPts val="4507"/>
              </a:lnSpc>
              <a:buFont typeface="Arial"/>
              <a:buChar char="•"/>
            </a:pPr>
            <a:r>
              <a:rPr lang="en-US" sz="2799" spc="2">
                <a:solidFill>
                  <a:srgbClr val="000000"/>
                </a:solidFill>
                <a:latin typeface="Canva Sans"/>
              </a:rPr>
              <a:t>Data-Driven Decision Making: analyzing large datasets such as crime data can provide actionable insights for improving</a:t>
            </a:r>
            <a:r>
              <a:rPr lang="en-US" sz="2799" u="sng" spc="2">
                <a:solidFill>
                  <a:srgbClr val="000000"/>
                </a:solidFill>
                <a:latin typeface="Canva Sans"/>
              </a:rPr>
              <a:t> law enforcement</a:t>
            </a:r>
            <a:r>
              <a:rPr lang="en-US" sz="2799" spc="2">
                <a:solidFill>
                  <a:srgbClr val="000000"/>
                </a:solidFill>
                <a:latin typeface="Canva Sans"/>
              </a:rPr>
              <a:t> practices.</a:t>
            </a:r>
          </a:p>
          <a:p>
            <a:pPr marL="604519" lvl="1" indent="-302260">
              <a:lnSpc>
                <a:spcPts val="4507"/>
              </a:lnSpc>
              <a:buFont typeface="Arial"/>
              <a:buChar char="•"/>
            </a:pPr>
            <a:r>
              <a:rPr lang="en-US" sz="2799" spc="2">
                <a:solidFill>
                  <a:srgbClr val="000000"/>
                </a:solidFill>
                <a:latin typeface="Canva Sans"/>
              </a:rPr>
              <a:t>Relevance to Society: creating safer and more secure neighborhoods for everyone.</a:t>
            </a:r>
          </a:p>
          <a:p>
            <a:pPr algn="ctr">
              <a:lnSpc>
                <a:spcPts val="4507"/>
              </a:lnSpc>
            </a:pPr>
            <a:endParaRPr lang="en-US" sz="2799" spc="2">
              <a:solidFill>
                <a:srgbClr val="000000"/>
              </a:solidFill>
              <a:latin typeface="Canva Sans"/>
            </a:endParaRPr>
          </a:p>
        </p:txBody>
      </p:sp>
      <p:sp>
        <p:nvSpPr>
          <p:cNvPr id="3" name="Freeform 3"/>
          <p:cNvSpPr/>
          <p:nvPr/>
        </p:nvSpPr>
        <p:spPr>
          <a:xfrm>
            <a:off x="0" y="0"/>
            <a:ext cx="2218493" cy="3227966"/>
          </a:xfrm>
          <a:custGeom>
            <a:avLst/>
            <a:gdLst/>
            <a:ahLst/>
            <a:cxnLst/>
            <a:rect l="l" t="t" r="r" b="b"/>
            <a:pathLst>
              <a:path w="2218493" h="3227966">
                <a:moveTo>
                  <a:pt x="0" y="0"/>
                </a:moveTo>
                <a:lnTo>
                  <a:pt x="2218493" y="0"/>
                </a:lnTo>
                <a:lnTo>
                  <a:pt x="2218493" y="3227966"/>
                </a:lnTo>
                <a:lnTo>
                  <a:pt x="0" y="32279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10800000">
            <a:off x="15353188" y="6016770"/>
            <a:ext cx="2934812" cy="4270230"/>
          </a:xfrm>
          <a:custGeom>
            <a:avLst/>
            <a:gdLst/>
            <a:ahLst/>
            <a:cxnLst/>
            <a:rect l="l" t="t" r="r" b="b"/>
            <a:pathLst>
              <a:path w="2934812" h="4270230">
                <a:moveTo>
                  <a:pt x="0" y="0"/>
                </a:moveTo>
                <a:lnTo>
                  <a:pt x="2934812" y="0"/>
                </a:lnTo>
                <a:lnTo>
                  <a:pt x="2934812" y="4270230"/>
                </a:lnTo>
                <a:lnTo>
                  <a:pt x="0" y="4270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p:cNvSpPr txBox="1"/>
          <p:nvPr/>
        </p:nvSpPr>
        <p:spPr>
          <a:xfrm>
            <a:off x="4119747" y="1273781"/>
            <a:ext cx="9779565" cy="857250"/>
          </a:xfrm>
          <a:prstGeom prst="rect">
            <a:avLst/>
          </a:prstGeom>
        </p:spPr>
        <p:txBody>
          <a:bodyPr lIns="0" tIns="0" rIns="0" bIns="0" rtlCol="0" anchor="t">
            <a:spAutoFit/>
          </a:bodyPr>
          <a:lstStyle/>
          <a:p>
            <a:pPr marL="0" lvl="1" indent="0" algn="ctr">
              <a:lnSpc>
                <a:spcPts val="6299"/>
              </a:lnSpc>
            </a:pPr>
            <a:r>
              <a:rPr lang="en-US" sz="6999" spc="-321">
                <a:solidFill>
                  <a:srgbClr val="000000"/>
                </a:solidFill>
                <a:latin typeface="Canva Sans Bold"/>
              </a:rPr>
              <a:t>Objective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7218967" y="1937971"/>
            <a:ext cx="10893398" cy="6411058"/>
          </a:xfrm>
          <a:custGeom>
            <a:avLst/>
            <a:gdLst/>
            <a:ahLst/>
            <a:cxnLst/>
            <a:rect l="l" t="t" r="r" b="b"/>
            <a:pathLst>
              <a:path w="10893398" h="6411058">
                <a:moveTo>
                  <a:pt x="0" y="0"/>
                </a:moveTo>
                <a:lnTo>
                  <a:pt x="10893398" y="0"/>
                </a:lnTo>
                <a:lnTo>
                  <a:pt x="10893398" y="6411058"/>
                </a:lnTo>
                <a:lnTo>
                  <a:pt x="0" y="6411058"/>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26160" y="457202"/>
            <a:ext cx="9013525" cy="1028695"/>
          </a:xfrm>
          <a:prstGeom prst="rect">
            <a:avLst/>
          </a:prstGeom>
        </p:spPr>
        <p:txBody>
          <a:bodyPr lIns="0" tIns="0" rIns="0" bIns="0" rtlCol="0" anchor="t">
            <a:spAutoFit/>
          </a:bodyPr>
          <a:lstStyle/>
          <a:p>
            <a:pPr algn="ctr">
              <a:lnSpc>
                <a:spcPts val="8400"/>
              </a:lnSpc>
            </a:pPr>
            <a:r>
              <a:rPr lang="en-US" sz="6000">
                <a:solidFill>
                  <a:srgbClr val="000000"/>
                </a:solidFill>
                <a:latin typeface="Canva Sans Bold"/>
              </a:rPr>
              <a:t>Delay in Reporting Time</a:t>
            </a:r>
          </a:p>
        </p:txBody>
      </p:sp>
      <p:sp>
        <p:nvSpPr>
          <p:cNvPr id="4" name="TextBox 4"/>
          <p:cNvSpPr txBox="1"/>
          <p:nvPr/>
        </p:nvSpPr>
        <p:spPr>
          <a:xfrm>
            <a:off x="326160" y="1890346"/>
            <a:ext cx="6682968" cy="7900732"/>
          </a:xfrm>
          <a:prstGeom prst="rect">
            <a:avLst/>
          </a:prstGeom>
        </p:spPr>
        <p:txBody>
          <a:bodyPr lIns="0" tIns="0" rIns="0" bIns="0" rtlCol="0" anchor="t">
            <a:spAutoFit/>
          </a:bodyPr>
          <a:lstStyle/>
          <a:p>
            <a:pPr algn="just">
              <a:lnSpc>
                <a:spcPts val="3951"/>
              </a:lnSpc>
            </a:pPr>
            <a:r>
              <a:rPr lang="en-US" sz="2822">
                <a:solidFill>
                  <a:srgbClr val="000000"/>
                </a:solidFill>
                <a:latin typeface="Canva Sans"/>
              </a:rPr>
              <a:t>Here is a line chart showing the delay in the reporting time in days. Basically, how much time the victim is taking to report a particular crime after it happened. We also have some cases where the crime was reported before it occurred and it is possible as sometimes a person can report in case he thinks he is in danger.</a:t>
            </a:r>
          </a:p>
          <a:p>
            <a:pPr algn="just">
              <a:lnSpc>
                <a:spcPts val="3951"/>
              </a:lnSpc>
            </a:pPr>
            <a:r>
              <a:rPr lang="en-US" sz="2822">
                <a:solidFill>
                  <a:srgbClr val="000000"/>
                </a:solidFill>
                <a:latin typeface="Canva Sans"/>
              </a:rPr>
              <a:t>But the most interesting point to make here with this chart is that the time gap is increasing over the time which should not happen because it shows that the victims are afraid to report or maybe loosing their faith causing high reporting time gap.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875019" y="-142875"/>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Summering Analysis</a:t>
            </a:r>
          </a:p>
        </p:txBody>
      </p:sp>
      <p:sp>
        <p:nvSpPr>
          <p:cNvPr id="3" name="TextBox 3"/>
          <p:cNvSpPr txBox="1"/>
          <p:nvPr/>
        </p:nvSpPr>
        <p:spPr>
          <a:xfrm>
            <a:off x="875019" y="1210144"/>
            <a:ext cx="16214562" cy="8778315"/>
          </a:xfrm>
          <a:prstGeom prst="rect">
            <a:avLst/>
          </a:prstGeom>
        </p:spPr>
        <p:txBody>
          <a:bodyPr lIns="0" tIns="0" rIns="0" bIns="0" rtlCol="0" anchor="t">
            <a:spAutoFit/>
          </a:bodyPr>
          <a:lstStyle/>
          <a:p>
            <a:pPr algn="just">
              <a:lnSpc>
                <a:spcPts val="3355"/>
              </a:lnSpc>
            </a:pPr>
            <a:r>
              <a:rPr lang="en-US" sz="2397">
                <a:solidFill>
                  <a:srgbClr val="000000"/>
                </a:solidFill>
                <a:latin typeface="Canva Sans"/>
              </a:rPr>
              <a:t>We are done with deriving insights and patterns from our data. As we explored almost everything we could from the data. Let’s start analyzing the output now.</a:t>
            </a:r>
          </a:p>
          <a:p>
            <a:pPr marL="517525" lvl="1" indent="-258763" algn="just">
              <a:lnSpc>
                <a:spcPts val="3355"/>
              </a:lnSpc>
              <a:buFont typeface="Arial"/>
              <a:buChar char="•"/>
            </a:pPr>
            <a:r>
              <a:rPr lang="en-US" sz="2397">
                <a:solidFill>
                  <a:srgbClr val="000000"/>
                </a:solidFill>
                <a:latin typeface="Canva Sans Bold"/>
              </a:rPr>
              <a:t>Time Analysis:</a:t>
            </a:r>
            <a:r>
              <a:rPr lang="en-US" sz="2397">
                <a:solidFill>
                  <a:srgbClr val="000000"/>
                </a:solidFill>
                <a:latin typeface="Canva Sans"/>
              </a:rPr>
              <a:t> We can make this certain statement that the most of the crime happening over the years is in ‘October’ month and can see an ‘increase’ trend. The week day is ‘Friday’ and specifically the time of the day for most crimes is ‘Afternoon’.</a:t>
            </a:r>
          </a:p>
          <a:p>
            <a:pPr marL="517525" lvl="1" indent="-258763" algn="just">
              <a:lnSpc>
                <a:spcPts val="3355"/>
              </a:lnSpc>
              <a:buFont typeface="Arial"/>
              <a:buChar char="•"/>
            </a:pPr>
            <a:r>
              <a:rPr lang="en-US" sz="2397">
                <a:solidFill>
                  <a:srgbClr val="000000"/>
                </a:solidFill>
                <a:latin typeface="Canva Sans Bold"/>
              </a:rPr>
              <a:t>Crime Analysis:</a:t>
            </a:r>
            <a:r>
              <a:rPr lang="en-US" sz="2397">
                <a:solidFill>
                  <a:srgbClr val="000000"/>
                </a:solidFill>
                <a:latin typeface="Canva Sans"/>
              </a:rPr>
              <a:t> We also can make the statement that the most of the crimes in Los Angeles is happening in the Area ‘Central’. Additionally, these are happening on ‘street’ with ‘bare hands’, ‘verbal’ and ‘gun’.</a:t>
            </a:r>
          </a:p>
          <a:p>
            <a:pPr marL="517525" lvl="1" indent="-258763" algn="just">
              <a:lnSpc>
                <a:spcPts val="3355"/>
              </a:lnSpc>
              <a:buFont typeface="Arial"/>
              <a:buChar char="•"/>
            </a:pPr>
            <a:r>
              <a:rPr lang="en-US" sz="2397">
                <a:solidFill>
                  <a:srgbClr val="000000"/>
                </a:solidFill>
                <a:latin typeface="Canva Sans Bold"/>
              </a:rPr>
              <a:t>Supporting Analysis:</a:t>
            </a:r>
            <a:r>
              <a:rPr lang="en-US" sz="2397">
                <a:solidFill>
                  <a:srgbClr val="000000"/>
                </a:solidFill>
                <a:latin typeface="Canva Sans"/>
              </a:rPr>
              <a:t> We surely made two statements in above analyses. About the extra analysis we did:</a:t>
            </a:r>
          </a:p>
          <a:p>
            <a:pPr marL="1035051" lvl="2" indent="-345017" algn="just">
              <a:lnSpc>
                <a:spcPts val="3355"/>
              </a:lnSpc>
              <a:buFont typeface="Arial"/>
              <a:buChar char="⚬"/>
            </a:pPr>
            <a:r>
              <a:rPr lang="en-US" sz="2397">
                <a:solidFill>
                  <a:srgbClr val="000000"/>
                </a:solidFill>
                <a:latin typeface="Canva Sans Bold"/>
              </a:rPr>
              <a:t>Race Distribution:</a:t>
            </a:r>
            <a:r>
              <a:rPr lang="en-US" sz="2397">
                <a:solidFill>
                  <a:srgbClr val="000000"/>
                </a:solidFill>
                <a:latin typeface="Canva Sans"/>
              </a:rPr>
              <a:t> It is clearly visible that some races are in majority which shows that the crime happening are actually happening in majority of those races. But we still cannot make a correct statement here because it is fine if the population of all of the races are equal but in case it is not equal then we will have to normalize the data first before making any statement. For now as we do not have population in our data we should drop this claim.</a:t>
            </a:r>
          </a:p>
          <a:p>
            <a:pPr marL="1035051" lvl="2" indent="-345017" algn="just">
              <a:lnSpc>
                <a:spcPts val="3355"/>
              </a:lnSpc>
              <a:buFont typeface="Arial"/>
              <a:buChar char="⚬"/>
            </a:pPr>
            <a:r>
              <a:rPr lang="en-US" sz="2397">
                <a:solidFill>
                  <a:srgbClr val="000000"/>
                </a:solidFill>
                <a:latin typeface="Canva Sans Bold"/>
              </a:rPr>
              <a:t>Age Distribution:</a:t>
            </a:r>
            <a:r>
              <a:rPr lang="en-US" sz="2397">
                <a:solidFill>
                  <a:srgbClr val="000000"/>
                </a:solidFill>
                <a:latin typeface="Canva Sans"/>
              </a:rPr>
              <a:t> Looking at the Distribution of age we can derive information that most of the crimes happening are in the age group of 20-30. Looking at the gender we can see that majority of our victims are female. This insight could be more useful. looking at the crimes, domestic violence was one of the top crime too so this representation does makes sense too and it can be useful for further analysis.</a:t>
            </a:r>
          </a:p>
          <a:p>
            <a:pPr marL="1035051" lvl="2" indent="-345017" algn="just">
              <a:lnSpc>
                <a:spcPts val="3355"/>
              </a:lnSpc>
              <a:buFont typeface="Arial"/>
              <a:buChar char="⚬"/>
            </a:pPr>
            <a:r>
              <a:rPr lang="en-US" sz="2397">
                <a:solidFill>
                  <a:srgbClr val="000000"/>
                </a:solidFill>
                <a:latin typeface="Canva Sans Bold"/>
              </a:rPr>
              <a:t>Reporting Time Analysis:</a:t>
            </a:r>
            <a:r>
              <a:rPr lang="en-US" sz="2397">
                <a:solidFill>
                  <a:srgbClr val="000000"/>
                </a:solidFill>
                <a:latin typeface="Canva Sans"/>
              </a:rPr>
              <a:t> Looking at this chart, we can clearly see that reporting time is increasing. which means people are reporting the crime late and it is increasing over the years. we cannot tell the reason but it creates another question: </a:t>
            </a:r>
            <a:r>
              <a:rPr lang="en-US" sz="2397">
                <a:solidFill>
                  <a:srgbClr val="000000"/>
                </a:solidFill>
                <a:latin typeface="Canva Sans Bold"/>
              </a:rPr>
              <a:t>Does people of Los Angeles does not have enough faith in LAPD, Why would they not report the crime happend instantly or take much time.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6689972" y="355602"/>
            <a:ext cx="4908056"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Conclusion</a:t>
            </a:r>
          </a:p>
        </p:txBody>
      </p:sp>
      <p:sp>
        <p:nvSpPr>
          <p:cNvPr id="3" name="TextBox 3"/>
          <p:cNvSpPr txBox="1"/>
          <p:nvPr/>
        </p:nvSpPr>
        <p:spPr>
          <a:xfrm>
            <a:off x="1044738" y="1912920"/>
            <a:ext cx="16214562" cy="7521015"/>
          </a:xfrm>
          <a:prstGeom prst="rect">
            <a:avLst/>
          </a:prstGeom>
        </p:spPr>
        <p:txBody>
          <a:bodyPr lIns="0" tIns="0" rIns="0" bIns="0" rtlCol="0" anchor="t">
            <a:spAutoFit/>
          </a:bodyPr>
          <a:lstStyle/>
          <a:p>
            <a:pPr algn="just">
              <a:lnSpc>
                <a:spcPts val="3355"/>
              </a:lnSpc>
            </a:pPr>
            <a:r>
              <a:rPr lang="en-US" sz="2397">
                <a:solidFill>
                  <a:srgbClr val="000000"/>
                </a:solidFill>
                <a:latin typeface="Canva Sans"/>
              </a:rPr>
              <a:t>By looking at the increase in the crime rates over the years, it is clear that LAPD can make some strategies which can help in reducing these crimes. LAPD actually made a strategic plan for 2021-2023 (</a:t>
            </a:r>
            <a:r>
              <a:rPr lang="en-US" sz="2397" u="sng">
                <a:solidFill>
                  <a:srgbClr val="000000"/>
                </a:solidFill>
                <a:latin typeface="Canva Sans"/>
                <a:hlinkClick r:id="rId2" tooltip="https://lapdonlinestrgeacc.blob.core.usgovcloudapi.net/lapdonlinemedia/2021/12/Strategic-Plan-2021-to-2023.pdf"/>
              </a:rPr>
              <a:t>Source</a:t>
            </a:r>
            <a:r>
              <a:rPr lang="en-US" sz="2397">
                <a:solidFill>
                  <a:srgbClr val="000000"/>
                </a:solidFill>
                <a:latin typeface="Canva Sans"/>
              </a:rPr>
              <a:t>).</a:t>
            </a:r>
          </a:p>
          <a:p>
            <a:pPr algn="just">
              <a:lnSpc>
                <a:spcPts val="3355"/>
              </a:lnSpc>
            </a:pPr>
            <a:r>
              <a:rPr lang="en-US" sz="2397">
                <a:solidFill>
                  <a:srgbClr val="000000"/>
                </a:solidFill>
                <a:latin typeface="Canva Sans"/>
              </a:rPr>
              <a:t>Looking at this, LAPD actually did it for these 6 reasons:</a:t>
            </a:r>
          </a:p>
          <a:p>
            <a:pPr marL="517525" lvl="1" indent="-258763" algn="just">
              <a:lnSpc>
                <a:spcPts val="3355"/>
              </a:lnSpc>
              <a:buAutoNum type="arabicPeriod"/>
            </a:pPr>
            <a:r>
              <a:rPr lang="en-US" sz="2397">
                <a:solidFill>
                  <a:srgbClr val="000000"/>
                </a:solidFill>
                <a:latin typeface="Canva Sans"/>
              </a:rPr>
              <a:t>Protecting and engaging the people of Los Angeles to reduce overall crime.</a:t>
            </a:r>
          </a:p>
          <a:p>
            <a:pPr marL="517525" lvl="1" indent="-258763" algn="just">
              <a:lnSpc>
                <a:spcPts val="3355"/>
              </a:lnSpc>
              <a:buAutoNum type="arabicPeriod"/>
            </a:pPr>
            <a:r>
              <a:rPr lang="en-US" sz="2397">
                <a:solidFill>
                  <a:srgbClr val="000000"/>
                </a:solidFill>
                <a:latin typeface="Canva Sans"/>
              </a:rPr>
              <a:t>Improving organizational accountability.</a:t>
            </a:r>
          </a:p>
          <a:p>
            <a:pPr marL="517525" lvl="1" indent="-258763" algn="just">
              <a:lnSpc>
                <a:spcPts val="3355"/>
              </a:lnSpc>
              <a:buAutoNum type="arabicPeriod"/>
            </a:pPr>
            <a:r>
              <a:rPr lang="en-US" sz="2397">
                <a:solidFill>
                  <a:srgbClr val="000000"/>
                </a:solidFill>
                <a:latin typeface="Canva Sans"/>
              </a:rPr>
              <a:t>Integrating advanced technology for effective patrol performance</a:t>
            </a:r>
          </a:p>
          <a:p>
            <a:pPr marL="517525" lvl="1" indent="-258763" algn="just">
              <a:lnSpc>
                <a:spcPts val="3355"/>
              </a:lnSpc>
              <a:buAutoNum type="arabicPeriod"/>
            </a:pPr>
            <a:r>
              <a:rPr lang="en-US" sz="2397">
                <a:solidFill>
                  <a:srgbClr val="000000"/>
                </a:solidFill>
                <a:latin typeface="Canva Sans"/>
              </a:rPr>
              <a:t>Developing Departmental readiness for critical incidents through enriched training.</a:t>
            </a:r>
          </a:p>
          <a:p>
            <a:pPr marL="517525" lvl="1" indent="-258763" algn="just">
              <a:lnSpc>
                <a:spcPts val="3355"/>
              </a:lnSpc>
              <a:buAutoNum type="arabicPeriod"/>
            </a:pPr>
            <a:r>
              <a:rPr lang="en-US" sz="2397">
                <a:solidFill>
                  <a:srgbClr val="000000"/>
                </a:solidFill>
                <a:latin typeface="Canva Sans"/>
              </a:rPr>
              <a:t>Maximizing workforce potential through career development and increased diversity recruitment.</a:t>
            </a:r>
          </a:p>
          <a:p>
            <a:pPr algn="just">
              <a:lnSpc>
                <a:spcPts val="3355"/>
              </a:lnSpc>
            </a:pPr>
            <a:r>
              <a:rPr lang="en-US" sz="2397">
                <a:solidFill>
                  <a:srgbClr val="000000"/>
                </a:solidFill>
                <a:latin typeface="Canva Sans"/>
              </a:rPr>
              <a:t>If we go through these strategies, we can see that a lot of investments and claims are being made by the LAPD. We are not stating anything but looking at the real data of the crime trends, we can surely state one thing for sure that all these strategies and investments are not helping for sure. As neither the crimes are decreasing nor they are the same. Also, the population of LA actually decreased from 2020 to 2024 so the trend we saw in the charts actually true.</a:t>
            </a:r>
          </a:p>
          <a:p>
            <a:pPr algn="just">
              <a:lnSpc>
                <a:spcPts val="3355"/>
              </a:lnSpc>
            </a:pPr>
            <a:endParaRPr lang="en-US" sz="2397">
              <a:solidFill>
                <a:srgbClr val="000000"/>
              </a:solidFill>
              <a:latin typeface="Canva Sans"/>
            </a:endParaRPr>
          </a:p>
          <a:p>
            <a:pPr algn="just">
              <a:lnSpc>
                <a:spcPts val="3355"/>
              </a:lnSpc>
            </a:pPr>
            <a:r>
              <a:rPr lang="en-US" sz="2397">
                <a:solidFill>
                  <a:srgbClr val="000000"/>
                </a:solidFill>
                <a:latin typeface="Canva Sans"/>
              </a:rPr>
              <a:t>According to the analysis we made, for example they can see the trend that the crime is most in afternoons for specific crimes and in which month of the year, etc they can actually make strategies like increasing the patrol in that particular area (central) in a specific day and time. Also, they can look with extra data that why the crimes are most in a specific Race, specific gender or why 20-30 group is the most as the victims.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29" t="-4961" r="-6229"/>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12959296" y="238862"/>
            <a:ext cx="5749683" cy="5793980"/>
          </a:xfrm>
          <a:custGeom>
            <a:avLst/>
            <a:gdLst/>
            <a:ahLst/>
            <a:cxnLst/>
            <a:rect l="l" t="t" r="r" b="b"/>
            <a:pathLst>
              <a:path w="5749683" h="5793980">
                <a:moveTo>
                  <a:pt x="0" y="0"/>
                </a:moveTo>
                <a:lnTo>
                  <a:pt x="5749684" y="0"/>
                </a:lnTo>
                <a:lnTo>
                  <a:pt x="5749684" y="5793980"/>
                </a:lnTo>
                <a:lnTo>
                  <a:pt x="0" y="5793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1065911"/>
            <a:ext cx="7223569" cy="857250"/>
          </a:xfrm>
          <a:prstGeom prst="rect">
            <a:avLst/>
          </a:prstGeom>
        </p:spPr>
        <p:txBody>
          <a:bodyPr lIns="0" tIns="0" rIns="0" bIns="0" rtlCol="0" anchor="t">
            <a:spAutoFit/>
          </a:bodyPr>
          <a:lstStyle/>
          <a:p>
            <a:pPr marL="0" lvl="1" indent="0">
              <a:lnSpc>
                <a:spcPts val="6299"/>
              </a:lnSpc>
            </a:pPr>
            <a:r>
              <a:rPr lang="en-US" sz="6999" spc="-321">
                <a:solidFill>
                  <a:srgbClr val="000000"/>
                </a:solidFill>
                <a:latin typeface="Canva Sans Bold"/>
              </a:rPr>
              <a:t>Goal</a:t>
            </a:r>
          </a:p>
        </p:txBody>
      </p:sp>
      <p:sp>
        <p:nvSpPr>
          <p:cNvPr id="4" name="TextBox 4"/>
          <p:cNvSpPr txBox="1"/>
          <p:nvPr/>
        </p:nvSpPr>
        <p:spPr>
          <a:xfrm>
            <a:off x="5079844" y="2390919"/>
            <a:ext cx="7879452" cy="3506076"/>
          </a:xfrm>
          <a:prstGeom prst="rect">
            <a:avLst/>
          </a:prstGeom>
        </p:spPr>
        <p:txBody>
          <a:bodyPr lIns="0" tIns="0" rIns="0" bIns="0" rtlCol="0" anchor="t">
            <a:spAutoFit/>
          </a:bodyPr>
          <a:lstStyle/>
          <a:p>
            <a:pPr>
              <a:lnSpc>
                <a:spcPts val="3101"/>
              </a:lnSpc>
            </a:pPr>
            <a:r>
              <a:rPr lang="en-US" sz="2215">
                <a:solidFill>
                  <a:srgbClr val="000000"/>
                </a:solidFill>
                <a:latin typeface="Canva Sans"/>
              </a:rPr>
              <a:t>Crime types trend over time</a:t>
            </a:r>
          </a:p>
          <a:p>
            <a:pPr>
              <a:lnSpc>
                <a:spcPts val="3101"/>
              </a:lnSpc>
            </a:pPr>
            <a:r>
              <a:rPr lang="en-US" sz="2215">
                <a:solidFill>
                  <a:srgbClr val="000000"/>
                </a:solidFill>
                <a:latin typeface="Canva Sans"/>
              </a:rPr>
              <a:t>Q: What is the crime rate trend? What are the top crimes? </a:t>
            </a:r>
          </a:p>
          <a:p>
            <a:pPr>
              <a:lnSpc>
                <a:spcPts val="3101"/>
              </a:lnSpc>
            </a:pPr>
            <a:r>
              <a:rPr lang="en-US" sz="2215">
                <a:solidFill>
                  <a:srgbClr val="000000"/>
                </a:solidFill>
                <a:latin typeface="Canva Sans"/>
              </a:rPr>
              <a:t>Crime hotspot</a:t>
            </a:r>
          </a:p>
          <a:p>
            <a:pPr>
              <a:lnSpc>
                <a:spcPts val="3101"/>
              </a:lnSpc>
            </a:pPr>
            <a:r>
              <a:rPr lang="en-US" sz="2215">
                <a:solidFill>
                  <a:srgbClr val="000000"/>
                </a:solidFill>
                <a:latin typeface="Canva Sans"/>
              </a:rPr>
              <a:t>Q. What are the most risky neighbourhoods? </a:t>
            </a:r>
          </a:p>
          <a:p>
            <a:pPr>
              <a:lnSpc>
                <a:spcPts val="3101"/>
              </a:lnSpc>
            </a:pPr>
            <a:r>
              <a:rPr lang="en-US" sz="2215">
                <a:solidFill>
                  <a:srgbClr val="000000"/>
                </a:solidFill>
                <a:latin typeface="Canva Sans"/>
              </a:rPr>
              <a:t>vulnerable group </a:t>
            </a:r>
          </a:p>
          <a:p>
            <a:pPr>
              <a:lnSpc>
                <a:spcPts val="3101"/>
              </a:lnSpc>
            </a:pPr>
            <a:r>
              <a:rPr lang="en-US" sz="2215">
                <a:solidFill>
                  <a:srgbClr val="000000"/>
                </a:solidFill>
                <a:latin typeface="Canva Sans"/>
              </a:rPr>
              <a:t>Q. What is victim sex and age range distribution?</a:t>
            </a:r>
          </a:p>
          <a:p>
            <a:pPr>
              <a:lnSpc>
                <a:spcPts val="3101"/>
              </a:lnSpc>
            </a:pPr>
            <a:r>
              <a:rPr lang="en-US" sz="2215">
                <a:solidFill>
                  <a:srgbClr val="000000"/>
                </a:solidFill>
                <a:latin typeface="Canva Sans"/>
              </a:rPr>
              <a:t>high-crime time</a:t>
            </a:r>
          </a:p>
          <a:p>
            <a:pPr>
              <a:lnSpc>
                <a:spcPts val="3101"/>
              </a:lnSpc>
              <a:spcBef>
                <a:spcPct val="0"/>
              </a:spcBef>
            </a:pPr>
            <a:r>
              <a:rPr lang="en-US" sz="2215">
                <a:solidFill>
                  <a:srgbClr val="000000"/>
                </a:solidFill>
                <a:latin typeface="Canva Sans"/>
              </a:rPr>
              <a:t>Q. Which day of the week and what time of the day is less safe for residents?</a:t>
            </a:r>
          </a:p>
        </p:txBody>
      </p:sp>
      <p:sp>
        <p:nvSpPr>
          <p:cNvPr id="5" name="TextBox 5"/>
          <p:cNvSpPr txBox="1"/>
          <p:nvPr/>
        </p:nvSpPr>
        <p:spPr>
          <a:xfrm>
            <a:off x="1028700" y="2514744"/>
            <a:ext cx="3565183" cy="726548"/>
          </a:xfrm>
          <a:prstGeom prst="rect">
            <a:avLst/>
          </a:prstGeom>
        </p:spPr>
        <p:txBody>
          <a:bodyPr lIns="0" tIns="0" rIns="0" bIns="0" rtlCol="0" anchor="t">
            <a:spAutoFit/>
          </a:bodyPr>
          <a:lstStyle/>
          <a:p>
            <a:pPr>
              <a:lnSpc>
                <a:spcPts val="2762"/>
              </a:lnSpc>
            </a:pPr>
            <a:r>
              <a:rPr lang="en-US" sz="3069" spc="-141">
                <a:solidFill>
                  <a:srgbClr val="000000"/>
                </a:solidFill>
                <a:latin typeface="Raleway Bold"/>
              </a:rPr>
              <a:t>Public Safety and</a:t>
            </a:r>
          </a:p>
          <a:p>
            <a:pPr marL="0" lvl="1" indent="0">
              <a:lnSpc>
                <a:spcPts val="2762"/>
              </a:lnSpc>
            </a:pPr>
            <a:r>
              <a:rPr lang="en-US" sz="3069" spc="-141">
                <a:solidFill>
                  <a:srgbClr val="000000"/>
                </a:solidFill>
                <a:latin typeface="Raleway Bold"/>
              </a:rPr>
              <a:t>Awareness</a:t>
            </a:r>
          </a:p>
        </p:txBody>
      </p:sp>
      <p:sp>
        <p:nvSpPr>
          <p:cNvPr id="6" name="TextBox 6"/>
          <p:cNvSpPr txBox="1"/>
          <p:nvPr/>
        </p:nvSpPr>
        <p:spPr>
          <a:xfrm>
            <a:off x="1028700" y="6345702"/>
            <a:ext cx="3565183" cy="1073785"/>
          </a:xfrm>
          <a:prstGeom prst="rect">
            <a:avLst/>
          </a:prstGeom>
        </p:spPr>
        <p:txBody>
          <a:bodyPr lIns="0" tIns="0" rIns="0" bIns="0" rtlCol="0" anchor="t">
            <a:spAutoFit/>
          </a:bodyPr>
          <a:lstStyle/>
          <a:p>
            <a:pPr>
              <a:lnSpc>
                <a:spcPts val="4339"/>
              </a:lnSpc>
              <a:spcBef>
                <a:spcPct val="0"/>
              </a:spcBef>
            </a:pPr>
            <a:r>
              <a:rPr lang="en-US" sz="3099" spc="-142">
                <a:solidFill>
                  <a:srgbClr val="000000"/>
                </a:solidFill>
                <a:latin typeface="Raleway Bold"/>
              </a:rPr>
              <a:t>Police Transparency and Accountability</a:t>
            </a:r>
          </a:p>
        </p:txBody>
      </p:sp>
      <p:sp>
        <p:nvSpPr>
          <p:cNvPr id="7" name="TextBox 7"/>
          <p:cNvSpPr txBox="1"/>
          <p:nvPr/>
        </p:nvSpPr>
        <p:spPr>
          <a:xfrm>
            <a:off x="5079844" y="6364752"/>
            <a:ext cx="11613230" cy="3115437"/>
          </a:xfrm>
          <a:prstGeom prst="rect">
            <a:avLst/>
          </a:prstGeom>
        </p:spPr>
        <p:txBody>
          <a:bodyPr lIns="0" tIns="0" rIns="0" bIns="0" rtlCol="0" anchor="t">
            <a:spAutoFit/>
          </a:bodyPr>
          <a:lstStyle/>
          <a:p>
            <a:pPr>
              <a:lnSpc>
                <a:spcPts val="3108"/>
              </a:lnSpc>
              <a:spcBef>
                <a:spcPct val="0"/>
              </a:spcBef>
            </a:pPr>
            <a:r>
              <a:rPr lang="en-US" sz="2220">
                <a:solidFill>
                  <a:srgbClr val="000000"/>
                </a:solidFill>
                <a:latin typeface="Canva Sans"/>
              </a:rPr>
              <a:t>Identifying Potential Bias</a:t>
            </a:r>
          </a:p>
          <a:p>
            <a:pPr>
              <a:lnSpc>
                <a:spcPts val="3108"/>
              </a:lnSpc>
              <a:spcBef>
                <a:spcPct val="0"/>
              </a:spcBef>
            </a:pPr>
            <a:r>
              <a:rPr lang="en-US" sz="2220">
                <a:solidFill>
                  <a:srgbClr val="000000"/>
                </a:solidFill>
                <a:latin typeface="Canva Sans"/>
              </a:rPr>
              <a:t>Q: Is there any bias regarding the police's claim of reducing crime reporting?</a:t>
            </a:r>
          </a:p>
          <a:p>
            <a:pPr>
              <a:lnSpc>
                <a:spcPts val="3108"/>
              </a:lnSpc>
              <a:spcBef>
                <a:spcPct val="0"/>
              </a:spcBef>
            </a:pPr>
            <a:r>
              <a:rPr lang="en-US" sz="2220">
                <a:solidFill>
                  <a:srgbClr val="000000"/>
                </a:solidFill>
                <a:latin typeface="Canva Sans"/>
              </a:rPr>
              <a:t>allocate resources more effectively by highlighting areas with higher crime rates or specific crime types.</a:t>
            </a:r>
          </a:p>
          <a:p>
            <a:pPr>
              <a:lnSpc>
                <a:spcPts val="3108"/>
              </a:lnSpc>
              <a:spcBef>
                <a:spcPct val="0"/>
              </a:spcBef>
            </a:pPr>
            <a:r>
              <a:rPr lang="en-US" sz="2220">
                <a:solidFill>
                  <a:srgbClr val="000000"/>
                </a:solidFill>
                <a:latin typeface="Canva Sans"/>
              </a:rPr>
              <a:t>Q. What is the most common crime in each neighbourhood? </a:t>
            </a:r>
          </a:p>
          <a:p>
            <a:pPr>
              <a:lnSpc>
                <a:spcPts val="3108"/>
              </a:lnSpc>
              <a:spcBef>
                <a:spcPct val="0"/>
              </a:spcBef>
            </a:pPr>
            <a:r>
              <a:rPr lang="en-US" sz="2220">
                <a:solidFill>
                  <a:srgbClr val="000000"/>
                </a:solidFill>
                <a:latin typeface="Canva Sans"/>
              </a:rPr>
              <a:t>making crime data readily available</a:t>
            </a:r>
          </a:p>
          <a:p>
            <a:pPr>
              <a:lnSpc>
                <a:spcPts val="3108"/>
              </a:lnSpc>
              <a:spcBef>
                <a:spcPct val="0"/>
              </a:spcBef>
            </a:pPr>
            <a:r>
              <a:rPr lang="en-US" sz="2220">
                <a:solidFill>
                  <a:srgbClr val="000000"/>
                </a:solidFill>
                <a:latin typeface="Canva Sans"/>
              </a:rPr>
              <a:t>visualize all data for the last 4 years in an interactive way. </a:t>
            </a:r>
          </a:p>
          <a:p>
            <a:pPr>
              <a:lnSpc>
                <a:spcPts val="3108"/>
              </a:lnSpc>
              <a:spcBef>
                <a:spcPct val="0"/>
              </a:spcBef>
            </a:pPr>
            <a:endParaRPr lang="en-US" sz="2220">
              <a:solidFill>
                <a:srgbClr val="000000"/>
              </a:solidFill>
              <a:latin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13504065" y="-2047803"/>
            <a:ext cx="4254023" cy="4114800"/>
          </a:xfrm>
          <a:custGeom>
            <a:avLst/>
            <a:gdLst/>
            <a:ahLst/>
            <a:cxnLst/>
            <a:rect l="l" t="t" r="r" b="b"/>
            <a:pathLst>
              <a:path w="4254023" h="4114800">
                <a:moveTo>
                  <a:pt x="0" y="0"/>
                </a:moveTo>
                <a:lnTo>
                  <a:pt x="4254023" y="0"/>
                </a:lnTo>
                <a:lnTo>
                  <a:pt x="425402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700088"/>
            <a:ext cx="7223569" cy="857250"/>
          </a:xfrm>
          <a:prstGeom prst="rect">
            <a:avLst/>
          </a:prstGeom>
        </p:spPr>
        <p:txBody>
          <a:bodyPr lIns="0" tIns="0" rIns="0" bIns="0" rtlCol="0" anchor="t">
            <a:spAutoFit/>
          </a:bodyPr>
          <a:lstStyle/>
          <a:p>
            <a:pPr marL="0" lvl="1" indent="0">
              <a:lnSpc>
                <a:spcPts val="6299"/>
              </a:lnSpc>
            </a:pPr>
            <a:r>
              <a:rPr lang="en-US" sz="6999" spc="-321">
                <a:solidFill>
                  <a:srgbClr val="000000"/>
                </a:solidFill>
                <a:latin typeface="Canva Sans Bold"/>
              </a:rPr>
              <a:t>Data</a:t>
            </a:r>
          </a:p>
        </p:txBody>
      </p:sp>
      <p:sp>
        <p:nvSpPr>
          <p:cNvPr id="4" name="TextBox 4"/>
          <p:cNvSpPr txBox="1"/>
          <p:nvPr/>
        </p:nvSpPr>
        <p:spPr>
          <a:xfrm>
            <a:off x="1346194" y="9468290"/>
            <a:ext cx="16230600" cy="381762"/>
          </a:xfrm>
          <a:prstGeom prst="rect">
            <a:avLst/>
          </a:prstGeom>
        </p:spPr>
        <p:txBody>
          <a:bodyPr lIns="0" tIns="0" rIns="0" bIns="0" rtlCol="0" anchor="t">
            <a:spAutoFit/>
          </a:bodyPr>
          <a:lstStyle/>
          <a:p>
            <a:pPr>
              <a:lnSpc>
                <a:spcPts val="3108"/>
              </a:lnSpc>
            </a:pPr>
            <a:r>
              <a:rPr lang="en-US" sz="2220">
                <a:solidFill>
                  <a:srgbClr val="000000"/>
                </a:solidFill>
                <a:latin typeface="Canva Sans Bold"/>
              </a:rPr>
              <a:t>Source</a:t>
            </a:r>
            <a:r>
              <a:rPr lang="en-US" sz="2220">
                <a:solidFill>
                  <a:srgbClr val="000000"/>
                </a:solidFill>
                <a:latin typeface="Canva Sans"/>
              </a:rPr>
              <a:t>: </a:t>
            </a:r>
            <a:r>
              <a:rPr lang="en-US" sz="2220" u="sng">
                <a:solidFill>
                  <a:srgbClr val="000000"/>
                </a:solidFill>
                <a:latin typeface="Canva Sans"/>
                <a:hlinkClick r:id="rId4" tooltip="https://catalog.data.gov/dataset/crime-data-from-2020-to-present"/>
              </a:rPr>
              <a:t>https://catalog.data.gov/dataset/crime-data-from-2020-to-present</a:t>
            </a:r>
          </a:p>
        </p:txBody>
      </p:sp>
      <p:sp>
        <p:nvSpPr>
          <p:cNvPr id="5" name="TextBox 5"/>
          <p:cNvSpPr txBox="1"/>
          <p:nvPr/>
        </p:nvSpPr>
        <p:spPr>
          <a:xfrm>
            <a:off x="1346194" y="4807515"/>
            <a:ext cx="1341305" cy="1151589"/>
          </a:xfrm>
          <a:prstGeom prst="rect">
            <a:avLst/>
          </a:prstGeom>
        </p:spPr>
        <p:txBody>
          <a:bodyPr lIns="0" tIns="0" rIns="0" bIns="0" rtlCol="0" anchor="t">
            <a:spAutoFit/>
          </a:bodyPr>
          <a:lstStyle/>
          <a:p>
            <a:pPr algn="ctr">
              <a:lnSpc>
                <a:spcPts val="3210"/>
              </a:lnSpc>
            </a:pPr>
            <a:r>
              <a:rPr lang="en-US" sz="2293" dirty="0">
                <a:solidFill>
                  <a:srgbClr val="000000"/>
                </a:solidFill>
                <a:latin typeface="Canva Sans Bold"/>
              </a:rPr>
              <a:t>Records</a:t>
            </a:r>
          </a:p>
          <a:p>
            <a:pPr algn="ctr">
              <a:lnSpc>
                <a:spcPts val="6182"/>
              </a:lnSpc>
            </a:pPr>
            <a:r>
              <a:rPr lang="en-US" sz="4416" dirty="0">
                <a:solidFill>
                  <a:srgbClr val="000000"/>
                </a:solidFill>
                <a:latin typeface="Canva Sans Bold"/>
              </a:rPr>
              <a:t>926k</a:t>
            </a:r>
          </a:p>
        </p:txBody>
      </p:sp>
      <p:sp>
        <p:nvSpPr>
          <p:cNvPr id="6" name="TextBox 6"/>
          <p:cNvSpPr txBox="1"/>
          <p:nvPr/>
        </p:nvSpPr>
        <p:spPr>
          <a:xfrm>
            <a:off x="3145740" y="4807515"/>
            <a:ext cx="1245466" cy="1151589"/>
          </a:xfrm>
          <a:prstGeom prst="rect">
            <a:avLst/>
          </a:prstGeom>
        </p:spPr>
        <p:txBody>
          <a:bodyPr lIns="0" tIns="0" rIns="0" bIns="0" rtlCol="0" anchor="t">
            <a:spAutoFit/>
          </a:bodyPr>
          <a:lstStyle/>
          <a:p>
            <a:pPr algn="ctr">
              <a:lnSpc>
                <a:spcPts val="3210"/>
              </a:lnSpc>
            </a:pPr>
            <a:r>
              <a:rPr lang="en-US" sz="2293">
                <a:solidFill>
                  <a:srgbClr val="000000"/>
                </a:solidFill>
                <a:latin typeface="Canva Sans Bold"/>
              </a:rPr>
              <a:t>Features</a:t>
            </a:r>
          </a:p>
          <a:p>
            <a:pPr algn="ctr">
              <a:lnSpc>
                <a:spcPts val="6182"/>
              </a:lnSpc>
            </a:pPr>
            <a:r>
              <a:rPr lang="en-US" sz="4416">
                <a:solidFill>
                  <a:srgbClr val="000000"/>
                </a:solidFill>
                <a:latin typeface="Canva Sans Bold"/>
              </a:rPr>
              <a:t>28</a:t>
            </a:r>
          </a:p>
        </p:txBody>
      </p:sp>
      <p:sp>
        <p:nvSpPr>
          <p:cNvPr id="7" name="TextBox 7"/>
          <p:cNvSpPr txBox="1"/>
          <p:nvPr/>
        </p:nvSpPr>
        <p:spPr>
          <a:xfrm>
            <a:off x="1345979" y="2619447"/>
            <a:ext cx="16412109" cy="1736725"/>
          </a:xfrm>
          <a:prstGeom prst="rect">
            <a:avLst/>
          </a:prstGeom>
        </p:spPr>
        <p:txBody>
          <a:bodyPr lIns="0" tIns="0" rIns="0" bIns="0" rtlCol="0" anchor="t">
            <a:spAutoFit/>
          </a:bodyPr>
          <a:lstStyle/>
          <a:p>
            <a:pPr marL="539749" lvl="1" indent="-269875">
              <a:lnSpc>
                <a:spcPts val="3499"/>
              </a:lnSpc>
              <a:buFont typeface="Arial"/>
              <a:buChar char="•"/>
            </a:pPr>
            <a:r>
              <a:rPr lang="en-US" sz="2499" spc="-114" dirty="0">
                <a:solidFill>
                  <a:srgbClr val="000000"/>
                </a:solidFill>
                <a:latin typeface="Canva Sans"/>
              </a:rPr>
              <a:t>Official website of the United States government that provides encrypted and transmitted securely.</a:t>
            </a:r>
          </a:p>
          <a:p>
            <a:pPr marL="539749" lvl="1" indent="-269875">
              <a:lnSpc>
                <a:spcPts val="3499"/>
              </a:lnSpc>
              <a:buFont typeface="Arial"/>
              <a:buChar char="•"/>
            </a:pPr>
            <a:r>
              <a:rPr lang="en-US" sz="2499" spc="-114">
                <a:solidFill>
                  <a:srgbClr val="000000"/>
                </a:solidFill>
                <a:latin typeface="Canva Sans"/>
              </a:rPr>
              <a:t>government data is required to be made available in open, machine-readable formats, while continuing to ensure privacy and security</a:t>
            </a:r>
          </a:p>
          <a:p>
            <a:pPr marL="539749" lvl="1" indent="-269875" algn="l">
              <a:lnSpc>
                <a:spcPts val="3499"/>
              </a:lnSpc>
              <a:buFont typeface="Arial"/>
              <a:buChar char="•"/>
            </a:pPr>
            <a:r>
              <a:rPr lang="en-US" sz="2499" spc="-114" dirty="0">
                <a:solidFill>
                  <a:srgbClr val="000000"/>
                </a:solidFill>
                <a:latin typeface="Canva Sans"/>
              </a:rPr>
              <a:t>290k+ DATASETS AVAILABLE</a:t>
            </a:r>
          </a:p>
        </p:txBody>
      </p:sp>
      <p:sp>
        <p:nvSpPr>
          <p:cNvPr id="8" name="TextBox 8"/>
          <p:cNvSpPr txBox="1"/>
          <p:nvPr/>
        </p:nvSpPr>
        <p:spPr>
          <a:xfrm>
            <a:off x="1250944" y="1974690"/>
            <a:ext cx="7545255" cy="471297"/>
          </a:xfrm>
          <a:prstGeom prst="rect">
            <a:avLst/>
          </a:prstGeom>
        </p:spPr>
        <p:txBody>
          <a:bodyPr lIns="0" tIns="0" rIns="0" bIns="0" rtlCol="0" anchor="t">
            <a:spAutoFit/>
          </a:bodyPr>
          <a:lstStyle/>
          <a:p>
            <a:pPr algn="ctr">
              <a:lnSpc>
                <a:spcPts val="3947"/>
              </a:lnSpc>
              <a:spcBef>
                <a:spcPct val="0"/>
              </a:spcBef>
            </a:pPr>
            <a:r>
              <a:rPr lang="en-US" sz="2819" spc="-129">
                <a:solidFill>
                  <a:srgbClr val="000000"/>
                </a:solidFill>
                <a:latin typeface="Canva Sans Bold"/>
              </a:rPr>
              <a:t>The Home of the U.S. Government's Open Data:</a:t>
            </a:r>
          </a:p>
        </p:txBody>
      </p:sp>
      <p:sp>
        <p:nvSpPr>
          <p:cNvPr id="9" name="TextBox 9"/>
          <p:cNvSpPr txBox="1"/>
          <p:nvPr/>
        </p:nvSpPr>
        <p:spPr>
          <a:xfrm>
            <a:off x="4848406" y="4859824"/>
            <a:ext cx="2757021" cy="1056497"/>
          </a:xfrm>
          <a:prstGeom prst="rect">
            <a:avLst/>
          </a:prstGeom>
        </p:spPr>
        <p:txBody>
          <a:bodyPr lIns="0" tIns="0" rIns="0" bIns="0" rtlCol="0" anchor="t">
            <a:spAutoFit/>
          </a:bodyPr>
          <a:lstStyle/>
          <a:p>
            <a:pPr algn="ctr">
              <a:lnSpc>
                <a:spcPts val="2961"/>
              </a:lnSpc>
            </a:pPr>
            <a:r>
              <a:rPr lang="en-US" sz="2115">
                <a:solidFill>
                  <a:srgbClr val="000000"/>
                </a:solidFill>
                <a:latin typeface="Canva Sans Bold"/>
              </a:rPr>
              <a:t>Timeline</a:t>
            </a:r>
          </a:p>
          <a:p>
            <a:pPr algn="ctr">
              <a:lnSpc>
                <a:spcPts val="5703"/>
              </a:lnSpc>
            </a:pPr>
            <a:r>
              <a:rPr lang="en-US" sz="4074">
                <a:solidFill>
                  <a:srgbClr val="000000"/>
                </a:solidFill>
                <a:latin typeface="Canva Sans Bold"/>
              </a:rPr>
              <a:t>2020-2024</a:t>
            </a:r>
          </a:p>
        </p:txBody>
      </p:sp>
      <p:sp>
        <p:nvSpPr>
          <p:cNvPr id="10" name="TextBox 10"/>
          <p:cNvSpPr txBox="1"/>
          <p:nvPr/>
        </p:nvSpPr>
        <p:spPr>
          <a:xfrm>
            <a:off x="8062627" y="4884289"/>
            <a:ext cx="3054774" cy="1074815"/>
          </a:xfrm>
          <a:prstGeom prst="rect">
            <a:avLst/>
          </a:prstGeom>
        </p:spPr>
        <p:txBody>
          <a:bodyPr lIns="0" tIns="0" rIns="0" bIns="0" rtlCol="0" anchor="t">
            <a:spAutoFit/>
          </a:bodyPr>
          <a:lstStyle/>
          <a:p>
            <a:pPr algn="ctr">
              <a:lnSpc>
                <a:spcPts val="3014"/>
              </a:lnSpc>
            </a:pPr>
            <a:r>
              <a:rPr lang="en-US" sz="2153">
                <a:solidFill>
                  <a:srgbClr val="000000"/>
                </a:solidFill>
                <a:latin typeface="Canva Sans Bold"/>
              </a:rPr>
              <a:t>Location</a:t>
            </a:r>
          </a:p>
          <a:p>
            <a:pPr algn="ctr">
              <a:lnSpc>
                <a:spcPts val="5806"/>
              </a:lnSpc>
            </a:pPr>
            <a:r>
              <a:rPr lang="en-US" sz="4147">
                <a:solidFill>
                  <a:srgbClr val="000000"/>
                </a:solidFill>
                <a:latin typeface="Canva Sans Bold"/>
              </a:rPr>
              <a:t>Los Angeles</a:t>
            </a:r>
          </a:p>
        </p:txBody>
      </p:sp>
      <p:sp>
        <p:nvSpPr>
          <p:cNvPr id="11" name="TextBox 11"/>
          <p:cNvSpPr txBox="1"/>
          <p:nvPr/>
        </p:nvSpPr>
        <p:spPr>
          <a:xfrm>
            <a:off x="11574601" y="4859824"/>
            <a:ext cx="6183486" cy="1074815"/>
          </a:xfrm>
          <a:prstGeom prst="rect">
            <a:avLst/>
          </a:prstGeom>
        </p:spPr>
        <p:txBody>
          <a:bodyPr lIns="0" tIns="0" rIns="0" bIns="0" rtlCol="0" anchor="t">
            <a:spAutoFit/>
          </a:bodyPr>
          <a:lstStyle/>
          <a:p>
            <a:pPr algn="ctr">
              <a:lnSpc>
                <a:spcPts val="3014"/>
              </a:lnSpc>
            </a:pPr>
            <a:r>
              <a:rPr lang="en-US" sz="2153">
                <a:solidFill>
                  <a:srgbClr val="000000"/>
                </a:solidFill>
                <a:latin typeface="Canva Sans Bold"/>
              </a:rPr>
              <a:t>Datatypes</a:t>
            </a:r>
          </a:p>
          <a:p>
            <a:pPr algn="ctr">
              <a:lnSpc>
                <a:spcPts val="5806"/>
              </a:lnSpc>
            </a:pPr>
            <a:r>
              <a:rPr lang="en-US" sz="4147">
                <a:solidFill>
                  <a:srgbClr val="000000"/>
                </a:solidFill>
                <a:latin typeface="Canva Sans Bold"/>
              </a:rPr>
              <a:t>Cat/Num/Log/Datetime</a:t>
            </a:r>
          </a:p>
        </p:txBody>
      </p:sp>
      <p:sp>
        <p:nvSpPr>
          <p:cNvPr id="12" name="TextBox 12"/>
          <p:cNvSpPr txBox="1"/>
          <p:nvPr/>
        </p:nvSpPr>
        <p:spPr>
          <a:xfrm>
            <a:off x="998071" y="6740965"/>
            <a:ext cx="16372549" cy="2174875"/>
          </a:xfrm>
          <a:prstGeom prst="rect">
            <a:avLst/>
          </a:prstGeom>
        </p:spPr>
        <p:txBody>
          <a:bodyPr lIns="0" tIns="0" rIns="0" bIns="0" rtlCol="0" anchor="t">
            <a:spAutoFit/>
          </a:bodyPr>
          <a:lstStyle/>
          <a:p>
            <a:pPr marL="539749" lvl="1" indent="-269875">
              <a:lnSpc>
                <a:spcPts val="3499"/>
              </a:lnSpc>
              <a:buFont typeface="Arial"/>
              <a:buChar char="•"/>
            </a:pPr>
            <a:r>
              <a:rPr lang="en-US" sz="2499" spc="-114">
                <a:solidFill>
                  <a:srgbClr val="000000"/>
                </a:solidFill>
                <a:latin typeface="Canva Sans"/>
              </a:rPr>
              <a:t>Occurrence and reporting time: Creating a measure for calculating the time lag between occurrence and reporting </a:t>
            </a:r>
          </a:p>
          <a:p>
            <a:pPr marL="539749" lvl="1" indent="-269875">
              <a:lnSpc>
                <a:spcPts val="3499"/>
              </a:lnSpc>
              <a:buFont typeface="Arial"/>
              <a:buChar char="•"/>
            </a:pPr>
            <a:r>
              <a:rPr lang="en-US" sz="2499" spc="-114">
                <a:solidFill>
                  <a:srgbClr val="000000"/>
                </a:solidFill>
                <a:latin typeface="Canva Sans"/>
              </a:rPr>
              <a:t>Location: Analyzing the distribution of crime occurrence using Lat and Long features</a:t>
            </a:r>
          </a:p>
          <a:p>
            <a:pPr marL="539749" lvl="1" indent="-269875">
              <a:lnSpc>
                <a:spcPts val="3499"/>
              </a:lnSpc>
              <a:buFont typeface="Arial"/>
              <a:buChar char="•"/>
            </a:pPr>
            <a:r>
              <a:rPr lang="en-US" sz="2499" spc="-114">
                <a:solidFill>
                  <a:srgbClr val="000000"/>
                </a:solidFill>
                <a:latin typeface="Canva Sans"/>
              </a:rPr>
              <a:t>Demography features: Creating victim gender, race, age distribution </a:t>
            </a:r>
          </a:p>
          <a:p>
            <a:pPr marL="539749" lvl="1" indent="-269875">
              <a:lnSpc>
                <a:spcPts val="3499"/>
              </a:lnSpc>
              <a:buFont typeface="Arial"/>
              <a:buChar char="•"/>
            </a:pPr>
            <a:r>
              <a:rPr lang="en-US" sz="2499" spc="-114">
                <a:solidFill>
                  <a:srgbClr val="000000"/>
                </a:solidFill>
                <a:latin typeface="Canva Sans"/>
              </a:rPr>
              <a:t>Crime type: Analyzing the most prominent crime type</a:t>
            </a:r>
          </a:p>
          <a:p>
            <a:pPr marL="539749" lvl="1" indent="-269875">
              <a:lnSpc>
                <a:spcPts val="3499"/>
              </a:lnSpc>
              <a:buFont typeface="Arial"/>
              <a:buChar char="•"/>
            </a:pPr>
            <a:r>
              <a:rPr lang="en-US" sz="2499" spc="-114">
                <a:solidFill>
                  <a:srgbClr val="000000"/>
                </a:solidFill>
                <a:latin typeface="Canva Sans"/>
              </a:rPr>
              <a:t>The trend of crime over time: analyzing the crimes over time whether is increasing or decreasing.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1028700" y="355606"/>
            <a:ext cx="4814416" cy="1203313"/>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Challenges</a:t>
            </a:r>
          </a:p>
        </p:txBody>
      </p:sp>
      <p:sp>
        <p:nvSpPr>
          <p:cNvPr id="3" name="TextBox 3"/>
          <p:cNvSpPr txBox="1"/>
          <p:nvPr/>
        </p:nvSpPr>
        <p:spPr>
          <a:xfrm>
            <a:off x="1028700" y="1852594"/>
            <a:ext cx="16230600" cy="6920230"/>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Canva Sans Bold"/>
              </a:rPr>
              <a:t>Large Dataset Size:</a:t>
            </a:r>
            <a:r>
              <a:rPr lang="en-US" sz="2800">
                <a:solidFill>
                  <a:srgbClr val="000000"/>
                </a:solidFill>
                <a:latin typeface="Canva Sans"/>
              </a:rPr>
              <a:t> Our dataset comprised approximately 1 million rows and 28 features, posing a significant challenge in terms of analysis and processing.</a:t>
            </a:r>
          </a:p>
          <a:p>
            <a:pPr algn="just">
              <a:lnSpc>
                <a:spcPts val="3920"/>
              </a:lnSpc>
            </a:pPr>
            <a:endParaRPr lang="en-US" sz="2800">
              <a:solidFill>
                <a:srgbClr val="000000"/>
              </a:solidFill>
              <a:latin typeface="Canva Sans"/>
            </a:endParaRPr>
          </a:p>
          <a:p>
            <a:pPr marL="604523" lvl="1" indent="-302261" algn="just">
              <a:lnSpc>
                <a:spcPts val="3920"/>
              </a:lnSpc>
              <a:buFont typeface="Arial"/>
              <a:buChar char="•"/>
            </a:pPr>
            <a:r>
              <a:rPr lang="en-US" sz="2800">
                <a:solidFill>
                  <a:srgbClr val="000000"/>
                </a:solidFill>
                <a:latin typeface="Canva Sans Bold"/>
              </a:rPr>
              <a:t>Data Cleaning Complexity:</a:t>
            </a:r>
            <a:r>
              <a:rPr lang="en-US" sz="2800">
                <a:solidFill>
                  <a:srgbClr val="000000"/>
                </a:solidFill>
                <a:latin typeface="Canva Sans"/>
              </a:rPr>
              <a:t> One of the major hurdles encountered was the necessity for extensive cleaning of the dataset. This involved rectifying inconsistencies, discrepancies, and errors present within the data.</a:t>
            </a:r>
          </a:p>
          <a:p>
            <a:pPr algn="just">
              <a:lnSpc>
                <a:spcPts val="3920"/>
              </a:lnSpc>
            </a:pPr>
            <a:endParaRPr lang="en-US" sz="2800">
              <a:solidFill>
                <a:srgbClr val="000000"/>
              </a:solidFill>
              <a:latin typeface="Canva Sans"/>
            </a:endParaRPr>
          </a:p>
          <a:p>
            <a:pPr marL="604523" lvl="1" indent="-302261" algn="just">
              <a:lnSpc>
                <a:spcPts val="3920"/>
              </a:lnSpc>
              <a:buFont typeface="Arial"/>
              <a:buChar char="•"/>
            </a:pPr>
            <a:r>
              <a:rPr lang="en-US" sz="2800">
                <a:solidFill>
                  <a:srgbClr val="000000"/>
                </a:solidFill>
                <a:latin typeface="Canva Sans Bold"/>
              </a:rPr>
              <a:t>Format Standardization:</a:t>
            </a:r>
            <a:r>
              <a:rPr lang="en-US" sz="2800">
                <a:solidFill>
                  <a:srgbClr val="000000"/>
                </a:solidFill>
                <a:latin typeface="Canva Sans"/>
              </a:rPr>
              <a:t> Many columns within the dataset were not in the desired format, requiring diligent efforts to ensure uniformity. This included converting data into appropriate formats for consistency and accuracy.</a:t>
            </a:r>
          </a:p>
          <a:p>
            <a:pPr algn="just">
              <a:lnSpc>
                <a:spcPts val="3920"/>
              </a:lnSpc>
            </a:pPr>
            <a:endParaRPr lang="en-US" sz="2800">
              <a:solidFill>
                <a:srgbClr val="000000"/>
              </a:solidFill>
              <a:latin typeface="Canva Sans"/>
            </a:endParaRPr>
          </a:p>
          <a:p>
            <a:pPr marL="604523" lvl="1" indent="-302261" algn="just">
              <a:lnSpc>
                <a:spcPts val="3920"/>
              </a:lnSpc>
              <a:buFont typeface="Arial"/>
              <a:buChar char="•"/>
            </a:pPr>
            <a:r>
              <a:rPr lang="en-US" sz="2800">
                <a:solidFill>
                  <a:srgbClr val="000000"/>
                </a:solidFill>
                <a:latin typeface="Canva Sans Bold"/>
              </a:rPr>
              <a:t>Creation of Calculated Fields:</a:t>
            </a:r>
            <a:r>
              <a:rPr lang="en-US" sz="2800">
                <a:solidFill>
                  <a:srgbClr val="000000"/>
                </a:solidFill>
                <a:latin typeface="Canva Sans"/>
              </a:rPr>
              <a:t> To enhance our visualizations and extract meaningful insights, we generated numerous calculated fields. These fields were tailored to meet specific analytical requirements, enabling us to delve deeper into the dataset.</a:t>
            </a:r>
          </a:p>
        </p:txBody>
      </p:sp>
      <p:sp>
        <p:nvSpPr>
          <p:cNvPr id="4" name="Freeform 4"/>
          <p:cNvSpPr/>
          <p:nvPr/>
        </p:nvSpPr>
        <p:spPr>
          <a:xfrm>
            <a:off x="16245563" y="8229600"/>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TextBox 2"/>
          <p:cNvSpPr txBox="1"/>
          <p:nvPr/>
        </p:nvSpPr>
        <p:spPr>
          <a:xfrm>
            <a:off x="1028700" y="2598345"/>
            <a:ext cx="16230600" cy="5929630"/>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000000"/>
                </a:solidFill>
                <a:latin typeface="Canva Sans Bold"/>
              </a:rPr>
              <a:t>Understanding Historical Trends: </a:t>
            </a:r>
            <a:r>
              <a:rPr lang="en-US" sz="2800" dirty="0">
                <a:solidFill>
                  <a:srgbClr val="000000"/>
                </a:solidFill>
                <a:latin typeface="Canva Sans"/>
              </a:rPr>
              <a:t>Analyzing crime data from 2020 to present to identify recurring patterns and trends, providing insights into long-term shifts in criminal activity.</a:t>
            </a:r>
          </a:p>
          <a:p>
            <a:pPr algn="just">
              <a:lnSpc>
                <a:spcPts val="3920"/>
              </a:lnSpc>
            </a:pPr>
            <a:endParaRPr lang="en-US" sz="2800" dirty="0">
              <a:solidFill>
                <a:srgbClr val="000000"/>
              </a:solidFill>
              <a:latin typeface="Canva Sans"/>
            </a:endParaRPr>
          </a:p>
          <a:p>
            <a:pPr marL="604523" lvl="1" indent="-302261" algn="just">
              <a:lnSpc>
                <a:spcPts val="3920"/>
              </a:lnSpc>
              <a:buFont typeface="Arial"/>
              <a:buChar char="•"/>
            </a:pPr>
            <a:r>
              <a:rPr lang="en-US" sz="2800" dirty="0">
                <a:solidFill>
                  <a:srgbClr val="000000"/>
                </a:solidFill>
                <a:latin typeface="Canva Sans Bold"/>
              </a:rPr>
              <a:t>Uncovering Insights: </a:t>
            </a:r>
            <a:r>
              <a:rPr lang="en-US" sz="2800" dirty="0">
                <a:solidFill>
                  <a:srgbClr val="000000"/>
                </a:solidFill>
                <a:latin typeface="Canva Sans"/>
              </a:rPr>
              <a:t>Exploring the dataset to reveal crime hotspots, prevalent offenses, and temporal patterns, offering valuable context for strategic planning.</a:t>
            </a:r>
          </a:p>
          <a:p>
            <a:pPr algn="just">
              <a:lnSpc>
                <a:spcPts val="3920"/>
              </a:lnSpc>
            </a:pPr>
            <a:endParaRPr lang="en-US" sz="2800" dirty="0">
              <a:solidFill>
                <a:srgbClr val="000000"/>
              </a:solidFill>
              <a:latin typeface="Canva Sans"/>
            </a:endParaRPr>
          </a:p>
          <a:p>
            <a:pPr marL="604523" lvl="1" indent="-302261" algn="just">
              <a:lnSpc>
                <a:spcPts val="3920"/>
              </a:lnSpc>
              <a:buFont typeface="Arial"/>
              <a:buChar char="•"/>
            </a:pPr>
            <a:r>
              <a:rPr lang="en-US" sz="2800" dirty="0">
                <a:solidFill>
                  <a:srgbClr val="000000"/>
                </a:solidFill>
                <a:latin typeface="Canva Sans Bold"/>
              </a:rPr>
              <a:t>Informing Future Strategies: </a:t>
            </a:r>
            <a:r>
              <a:rPr lang="en-US" sz="2800" dirty="0">
                <a:solidFill>
                  <a:srgbClr val="000000"/>
                </a:solidFill>
                <a:latin typeface="Canva Sans"/>
              </a:rPr>
              <a:t>Equipping the police department with data-driven insights to formulate proactive strategies for crime prevention and intervention.</a:t>
            </a:r>
          </a:p>
          <a:p>
            <a:pPr algn="just">
              <a:lnSpc>
                <a:spcPts val="3920"/>
              </a:lnSpc>
            </a:pPr>
            <a:endParaRPr lang="en-US" sz="2800" dirty="0">
              <a:solidFill>
                <a:srgbClr val="000000"/>
              </a:solidFill>
              <a:latin typeface="Canva Sans"/>
            </a:endParaRPr>
          </a:p>
          <a:p>
            <a:pPr marL="604523" lvl="1" indent="-302261" algn="just">
              <a:lnSpc>
                <a:spcPts val="3920"/>
              </a:lnSpc>
              <a:buFont typeface="Arial"/>
              <a:buChar char="•"/>
            </a:pPr>
            <a:r>
              <a:rPr lang="en-US" sz="2800" dirty="0">
                <a:solidFill>
                  <a:srgbClr val="000000"/>
                </a:solidFill>
                <a:latin typeface="Canva Sans Bold"/>
              </a:rPr>
              <a:t>Collaborative Efforts: </a:t>
            </a:r>
            <a:r>
              <a:rPr lang="en-US" sz="2800" dirty="0">
                <a:solidFill>
                  <a:srgbClr val="000000"/>
                </a:solidFill>
                <a:latin typeface="Canva Sans"/>
              </a:rPr>
              <a:t>Emphasizing the importance of collaboration among law enforcement agencies, policymakers, and community stakeholders to develop holistic strategies addressing root causes of crime.</a:t>
            </a:r>
          </a:p>
        </p:txBody>
      </p:sp>
      <p:sp>
        <p:nvSpPr>
          <p:cNvPr id="3" name="Freeform 3"/>
          <p:cNvSpPr/>
          <p:nvPr/>
        </p:nvSpPr>
        <p:spPr>
          <a:xfrm>
            <a:off x="14923269" y="-1911724"/>
            <a:ext cx="4084874" cy="4114800"/>
          </a:xfrm>
          <a:custGeom>
            <a:avLst/>
            <a:gdLst/>
            <a:ahLst/>
            <a:cxnLst/>
            <a:rect l="l" t="t" r="r" b="b"/>
            <a:pathLst>
              <a:path w="4084874" h="4114800">
                <a:moveTo>
                  <a:pt x="0" y="0"/>
                </a:moveTo>
                <a:lnTo>
                  <a:pt x="4084874" y="0"/>
                </a:lnTo>
                <a:lnTo>
                  <a:pt x="40848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028700" y="355602"/>
            <a:ext cx="2389613"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Story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6630439" y="3394352"/>
            <a:ext cx="10620842" cy="3073344"/>
          </a:xfrm>
          <a:custGeom>
            <a:avLst/>
            <a:gdLst/>
            <a:ahLst/>
            <a:cxnLst/>
            <a:rect l="l" t="t" r="r" b="b"/>
            <a:pathLst>
              <a:path w="10620842" h="3073344">
                <a:moveTo>
                  <a:pt x="0" y="0"/>
                </a:moveTo>
                <a:lnTo>
                  <a:pt x="10620842" y="0"/>
                </a:lnTo>
                <a:lnTo>
                  <a:pt x="10620842" y="3073344"/>
                </a:lnTo>
                <a:lnTo>
                  <a:pt x="0" y="3073344"/>
                </a:lnTo>
                <a:lnTo>
                  <a:pt x="0" y="0"/>
                </a:lnTo>
                <a:close/>
              </a:path>
            </a:pathLst>
          </a:custGeom>
          <a:blipFill>
            <a:blip r:embed="rId2"/>
            <a:stretch>
              <a:fillRect l="-1280" t="-26553" b="-72206"/>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Time Analysis</a:t>
            </a:r>
          </a:p>
        </p:txBody>
      </p:sp>
      <p:sp>
        <p:nvSpPr>
          <p:cNvPr id="4" name="TextBox 4"/>
          <p:cNvSpPr txBox="1"/>
          <p:nvPr/>
        </p:nvSpPr>
        <p:spPr>
          <a:xfrm>
            <a:off x="1020681" y="2267797"/>
            <a:ext cx="16230600" cy="51435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Q. What is the crime trend over the years?</a:t>
            </a:r>
          </a:p>
        </p:txBody>
      </p:sp>
      <p:sp>
        <p:nvSpPr>
          <p:cNvPr id="5" name="TextBox 5"/>
          <p:cNvSpPr txBox="1"/>
          <p:nvPr/>
        </p:nvSpPr>
        <p:spPr>
          <a:xfrm>
            <a:off x="1020681" y="7058246"/>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Looking at the Line Chart, we can clearly see the trend. It is depicting that our crime rate is increasing yearly from 2020 to 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7607151" y="3707643"/>
            <a:ext cx="9864123" cy="4696346"/>
          </a:xfrm>
          <a:custGeom>
            <a:avLst/>
            <a:gdLst/>
            <a:ahLst/>
            <a:cxnLst/>
            <a:rect l="l" t="t" r="r" b="b"/>
            <a:pathLst>
              <a:path w="9864123" h="4696346">
                <a:moveTo>
                  <a:pt x="0" y="0"/>
                </a:moveTo>
                <a:lnTo>
                  <a:pt x="9864123" y="0"/>
                </a:lnTo>
                <a:lnTo>
                  <a:pt x="9864123" y="4696346"/>
                </a:lnTo>
                <a:lnTo>
                  <a:pt x="0" y="4696346"/>
                </a:lnTo>
                <a:lnTo>
                  <a:pt x="0" y="0"/>
                </a:lnTo>
                <a:close/>
              </a:path>
            </a:pathLst>
          </a:custGeom>
          <a:blipFill>
            <a:blip r:embed="rId2"/>
            <a:stretch>
              <a:fillRect t="-8685" b="-3377"/>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Time Analysis</a:t>
            </a:r>
          </a:p>
        </p:txBody>
      </p:sp>
      <p:sp>
        <p:nvSpPr>
          <p:cNvPr id="4" name="TextBox 4"/>
          <p:cNvSpPr txBox="1"/>
          <p:nvPr/>
        </p:nvSpPr>
        <p:spPr>
          <a:xfrm>
            <a:off x="1036719" y="2265323"/>
            <a:ext cx="16230600" cy="10477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Now that we understand the crime rate of yearly that it is increasing, Let’s see:</a:t>
            </a:r>
          </a:p>
          <a:p>
            <a:pPr algn="just">
              <a:lnSpc>
                <a:spcPts val="4200"/>
              </a:lnSpc>
            </a:pPr>
            <a:r>
              <a:rPr lang="en-US" sz="3000">
                <a:solidFill>
                  <a:srgbClr val="000000"/>
                </a:solidFill>
                <a:latin typeface="Canva Sans Bold"/>
              </a:rPr>
              <a:t>Q. What is the monthly crime rate?</a:t>
            </a:r>
          </a:p>
        </p:txBody>
      </p:sp>
      <p:sp>
        <p:nvSpPr>
          <p:cNvPr id="5" name="TextBox 5"/>
          <p:cNvSpPr txBox="1"/>
          <p:nvPr/>
        </p:nvSpPr>
        <p:spPr>
          <a:xfrm>
            <a:off x="1028700" y="8741410"/>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Looking at the above Chart, we can see that the spikes highlighted are the months when the crime is at the most for all the years together.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DBED"/>
        </a:solidFill>
        <a:effectLst/>
      </p:bgPr>
    </p:bg>
    <p:spTree>
      <p:nvGrpSpPr>
        <p:cNvPr id="1" name=""/>
        <p:cNvGrpSpPr/>
        <p:nvPr/>
      </p:nvGrpSpPr>
      <p:grpSpPr>
        <a:xfrm>
          <a:off x="0" y="0"/>
          <a:ext cx="0" cy="0"/>
          <a:chOff x="0" y="0"/>
          <a:chExt cx="0" cy="0"/>
        </a:xfrm>
      </p:grpSpPr>
      <p:sp>
        <p:nvSpPr>
          <p:cNvPr id="2" name="Freeform 2"/>
          <p:cNvSpPr/>
          <p:nvPr/>
        </p:nvSpPr>
        <p:spPr>
          <a:xfrm>
            <a:off x="6644132" y="3654173"/>
            <a:ext cx="10607149" cy="4951177"/>
          </a:xfrm>
          <a:custGeom>
            <a:avLst/>
            <a:gdLst/>
            <a:ahLst/>
            <a:cxnLst/>
            <a:rect l="l" t="t" r="r" b="b"/>
            <a:pathLst>
              <a:path w="10607149" h="4951177">
                <a:moveTo>
                  <a:pt x="0" y="0"/>
                </a:moveTo>
                <a:lnTo>
                  <a:pt x="10607149" y="0"/>
                </a:lnTo>
                <a:lnTo>
                  <a:pt x="10607149" y="4951177"/>
                </a:lnTo>
                <a:lnTo>
                  <a:pt x="0" y="4951177"/>
                </a:lnTo>
                <a:lnTo>
                  <a:pt x="0" y="0"/>
                </a:lnTo>
                <a:close/>
              </a:path>
            </a:pathLst>
          </a:custGeom>
          <a:blipFill>
            <a:blip r:embed="rId2"/>
            <a:stretch>
              <a:fillRect t="-3495" r="-205" b="-3495"/>
            </a:stretch>
          </a:blipFill>
        </p:spPr>
        <p:txBody>
          <a:bodyPr/>
          <a:lstStyle/>
          <a:p>
            <a:endParaRPr lang="en-IN"/>
          </a:p>
        </p:txBody>
      </p:sp>
      <p:sp>
        <p:nvSpPr>
          <p:cNvPr id="3" name="TextBox 3"/>
          <p:cNvSpPr txBox="1"/>
          <p:nvPr/>
        </p:nvSpPr>
        <p:spPr>
          <a:xfrm>
            <a:off x="1036719" y="476400"/>
            <a:ext cx="16214562" cy="1203321"/>
          </a:xfrm>
          <a:prstGeom prst="rect">
            <a:avLst/>
          </a:prstGeom>
        </p:spPr>
        <p:txBody>
          <a:bodyPr lIns="0" tIns="0" rIns="0" bIns="0" rtlCol="0" anchor="t">
            <a:spAutoFit/>
          </a:bodyPr>
          <a:lstStyle/>
          <a:p>
            <a:pPr algn="ctr">
              <a:lnSpc>
                <a:spcPts val="9800"/>
              </a:lnSpc>
            </a:pPr>
            <a:r>
              <a:rPr lang="en-US" sz="7000">
                <a:solidFill>
                  <a:srgbClr val="000000"/>
                </a:solidFill>
                <a:latin typeface="Canva Sans Bold"/>
              </a:rPr>
              <a:t>Time Analysis</a:t>
            </a:r>
          </a:p>
        </p:txBody>
      </p:sp>
      <p:sp>
        <p:nvSpPr>
          <p:cNvPr id="4" name="TextBox 4"/>
          <p:cNvSpPr txBox="1"/>
          <p:nvPr/>
        </p:nvSpPr>
        <p:spPr>
          <a:xfrm>
            <a:off x="1036719" y="1879814"/>
            <a:ext cx="16230600" cy="1581150"/>
          </a:xfrm>
          <a:prstGeom prst="rect">
            <a:avLst/>
          </a:prstGeom>
        </p:spPr>
        <p:txBody>
          <a:bodyPr lIns="0" tIns="0" rIns="0" bIns="0" rtlCol="0" anchor="t">
            <a:spAutoFit/>
          </a:bodyPr>
          <a:lstStyle/>
          <a:p>
            <a:pPr algn="just">
              <a:lnSpc>
                <a:spcPts val="4200"/>
              </a:lnSpc>
            </a:pPr>
            <a:r>
              <a:rPr lang="en-US" sz="3000">
                <a:solidFill>
                  <a:srgbClr val="000000"/>
                </a:solidFill>
                <a:latin typeface="Canva Sans"/>
              </a:rPr>
              <a:t>We understand that the crime is increasing yearly and the most crimes happening is in October. Now, let’s dig more and find:</a:t>
            </a:r>
          </a:p>
          <a:p>
            <a:pPr algn="just">
              <a:lnSpc>
                <a:spcPts val="4200"/>
              </a:lnSpc>
            </a:pPr>
            <a:r>
              <a:rPr lang="en-US" sz="3000">
                <a:solidFill>
                  <a:srgbClr val="000000"/>
                </a:solidFill>
                <a:latin typeface="Canva Sans Bold"/>
              </a:rPr>
              <a:t>Q. What is the weekly crime rate?</a:t>
            </a:r>
          </a:p>
        </p:txBody>
      </p:sp>
      <p:sp>
        <p:nvSpPr>
          <p:cNvPr id="5" name="TextBox 5"/>
          <p:cNvSpPr txBox="1"/>
          <p:nvPr/>
        </p:nvSpPr>
        <p:spPr>
          <a:xfrm>
            <a:off x="1028700" y="8741410"/>
            <a:ext cx="16222581" cy="976631"/>
          </a:xfrm>
          <a:prstGeom prst="rect">
            <a:avLst/>
          </a:prstGeom>
        </p:spPr>
        <p:txBody>
          <a:bodyPr lIns="0" tIns="0" rIns="0" bIns="0" rtlCol="0" anchor="t">
            <a:spAutoFit/>
          </a:bodyPr>
          <a:lstStyle/>
          <a:p>
            <a:pPr marL="604515" lvl="1" indent="-302257" algn="just">
              <a:lnSpc>
                <a:spcPts val="3919"/>
              </a:lnSpc>
              <a:buFont typeface="Arial"/>
              <a:buChar char="•"/>
            </a:pPr>
            <a:r>
              <a:rPr lang="en-US" sz="2799">
                <a:solidFill>
                  <a:srgbClr val="000000"/>
                </a:solidFill>
                <a:latin typeface="Canva Sans"/>
              </a:rPr>
              <a:t>Although, the number of crimes are almost equal on every day but still we can see more crimes on Friday as compared to other days.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2391</Words>
  <Application>Microsoft Office PowerPoint</Application>
  <PresentationFormat>Custom</PresentationFormat>
  <Paragraphs>144</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Canva Sans</vt:lpstr>
      <vt:lpstr>Canva Sans Bold</vt:lpstr>
      <vt:lpstr>Arial</vt:lpstr>
      <vt:lpstr>Raleway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Tableau-Group7</dc:title>
  <cp:lastModifiedBy>Bhumi Lad</cp:lastModifiedBy>
  <cp:revision>3</cp:revision>
  <dcterms:created xsi:type="dcterms:W3CDTF">2006-08-16T00:00:00Z</dcterms:created>
  <dcterms:modified xsi:type="dcterms:W3CDTF">2025-04-23T00:37:32Z</dcterms:modified>
  <dc:identifier>DAGBwwRQ-9s</dc:identifier>
</cp:coreProperties>
</file>